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0"/>
  </p:notesMasterIdLst>
  <p:sldIdLst>
    <p:sldId id="256" r:id="rId6"/>
    <p:sldId id="258" r:id="rId7"/>
    <p:sldId id="300" r:id="rId8"/>
    <p:sldId id="304" r:id="rId9"/>
    <p:sldId id="301" r:id="rId10"/>
    <p:sldId id="287" r:id="rId11"/>
    <p:sldId id="297" r:id="rId12"/>
    <p:sldId id="298" r:id="rId13"/>
    <p:sldId id="299" r:id="rId14"/>
    <p:sldId id="293" r:id="rId15"/>
    <p:sldId id="303" r:id="rId16"/>
    <p:sldId id="302" r:id="rId17"/>
    <p:sldId id="260"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280" autoAdjust="0"/>
  </p:normalViewPr>
  <p:slideViewPr>
    <p:cSldViewPr snapToGrid="0">
      <p:cViewPr varScale="1">
        <p:scale>
          <a:sx n="84" d="100"/>
          <a:sy n="84" d="100"/>
        </p:scale>
        <p:origin x="432" y="84"/>
      </p:cViewPr>
      <p:guideLst/>
    </p:cSldViewPr>
  </p:slideViewPr>
  <p:notesTextViewPr>
    <p:cViewPr>
      <p:scale>
        <a:sx n="1" d="1"/>
        <a:sy n="1" d="1"/>
      </p:scale>
      <p:origin x="0" y="0"/>
    </p:cViewPr>
  </p:notesTextViewPr>
  <p:notesViewPr>
    <p:cSldViewPr snapToGrid="0">
      <p:cViewPr varScale="1">
        <p:scale>
          <a:sx n="62" d="100"/>
          <a:sy n="62" d="100"/>
        </p:scale>
        <p:origin x="17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Kay" userId="5aeaeaa7-bb78-45df-b221-64a5a1bbd7b6" providerId="ADAL" clId="{0B8314F5-D408-455D-BFBE-474FA604A354}"/>
    <pc:docChg chg="custSel modSld">
      <pc:chgData name="Mike Kay" userId="5aeaeaa7-bb78-45df-b221-64a5a1bbd7b6" providerId="ADAL" clId="{0B8314F5-D408-455D-BFBE-474FA604A354}" dt="2020-03-26T20:45:57.374" v="121" actId="1076"/>
      <pc:docMkLst>
        <pc:docMk/>
      </pc:docMkLst>
      <pc:sldChg chg="addSp delSp modSp">
        <pc:chgData name="Mike Kay" userId="5aeaeaa7-bb78-45df-b221-64a5a1bbd7b6" providerId="ADAL" clId="{0B8314F5-D408-455D-BFBE-474FA604A354}" dt="2020-03-26T20:45:57.374" v="121" actId="1076"/>
        <pc:sldMkLst>
          <pc:docMk/>
          <pc:sldMk cId="953455027" sldId="287"/>
        </pc:sldMkLst>
        <pc:spChg chg="add del mod">
          <ac:chgData name="Mike Kay" userId="5aeaeaa7-bb78-45df-b221-64a5a1bbd7b6" providerId="ADAL" clId="{0B8314F5-D408-455D-BFBE-474FA604A354}" dt="2020-03-26T20:34:50.422" v="29" actId="478"/>
          <ac:spMkLst>
            <pc:docMk/>
            <pc:sldMk cId="953455027" sldId="287"/>
            <ac:spMk id="6" creationId="{A16CE656-E971-4265-BF08-7F10C1CC401F}"/>
          </ac:spMkLst>
        </pc:spChg>
        <pc:spChg chg="add del mod">
          <ac:chgData name="Mike Kay" userId="5aeaeaa7-bb78-45df-b221-64a5a1bbd7b6" providerId="ADAL" clId="{0B8314F5-D408-455D-BFBE-474FA604A354}" dt="2020-03-26T20:34:52.801" v="30" actId="478"/>
          <ac:spMkLst>
            <pc:docMk/>
            <pc:sldMk cId="953455027" sldId="287"/>
            <ac:spMk id="7" creationId="{7587576E-D93D-4F14-911A-FBF7C7A956C0}"/>
          </ac:spMkLst>
        </pc:spChg>
        <pc:spChg chg="mod">
          <ac:chgData name="Mike Kay" userId="5aeaeaa7-bb78-45df-b221-64a5a1bbd7b6" providerId="ADAL" clId="{0B8314F5-D408-455D-BFBE-474FA604A354}" dt="2020-03-26T20:42:41.461" v="90" actId="1076"/>
          <ac:spMkLst>
            <pc:docMk/>
            <pc:sldMk cId="953455027" sldId="287"/>
            <ac:spMk id="13" creationId="{30031D55-20C8-4A91-98BE-052754A6A4A1}"/>
          </ac:spMkLst>
        </pc:spChg>
        <pc:spChg chg="add del mod">
          <ac:chgData name="Mike Kay" userId="5aeaeaa7-bb78-45df-b221-64a5a1bbd7b6" providerId="ADAL" clId="{0B8314F5-D408-455D-BFBE-474FA604A354}" dt="2020-03-26T20:34:54.274" v="31" actId="478"/>
          <ac:spMkLst>
            <pc:docMk/>
            <pc:sldMk cId="953455027" sldId="287"/>
            <ac:spMk id="15" creationId="{764CC2FA-EAE3-4E81-B90E-744F29FD89F9}"/>
          </ac:spMkLst>
        </pc:spChg>
        <pc:spChg chg="mod">
          <ac:chgData name="Mike Kay" userId="5aeaeaa7-bb78-45df-b221-64a5a1bbd7b6" providerId="ADAL" clId="{0B8314F5-D408-455D-BFBE-474FA604A354}" dt="2020-03-26T20:43:28.815" v="97" actId="1076"/>
          <ac:spMkLst>
            <pc:docMk/>
            <pc:sldMk cId="953455027" sldId="287"/>
            <ac:spMk id="19" creationId="{344EA1C1-3FB6-4B34-85F8-19C5A6136DBB}"/>
          </ac:spMkLst>
        </pc:spChg>
        <pc:spChg chg="mod">
          <ac:chgData name="Mike Kay" userId="5aeaeaa7-bb78-45df-b221-64a5a1bbd7b6" providerId="ADAL" clId="{0B8314F5-D408-455D-BFBE-474FA604A354}" dt="2020-03-26T20:43:38.790" v="100" actId="1076"/>
          <ac:spMkLst>
            <pc:docMk/>
            <pc:sldMk cId="953455027" sldId="287"/>
            <ac:spMk id="21" creationId="{A51C1856-017E-40FD-8EEB-92682E359436}"/>
          </ac:spMkLst>
        </pc:spChg>
        <pc:spChg chg="mod">
          <ac:chgData name="Mike Kay" userId="5aeaeaa7-bb78-45df-b221-64a5a1bbd7b6" providerId="ADAL" clId="{0B8314F5-D408-455D-BFBE-474FA604A354}" dt="2020-03-26T20:42:22.565" v="87" actId="1076"/>
          <ac:spMkLst>
            <pc:docMk/>
            <pc:sldMk cId="953455027" sldId="287"/>
            <ac:spMk id="23" creationId="{5D95F1EC-6D0E-4C2A-902D-575D6A0BB9AF}"/>
          </ac:spMkLst>
        </pc:spChg>
        <pc:spChg chg="mod">
          <ac:chgData name="Mike Kay" userId="5aeaeaa7-bb78-45df-b221-64a5a1bbd7b6" providerId="ADAL" clId="{0B8314F5-D408-455D-BFBE-474FA604A354}" dt="2020-03-26T20:34:38.758" v="27" actId="207"/>
          <ac:spMkLst>
            <pc:docMk/>
            <pc:sldMk cId="953455027" sldId="287"/>
            <ac:spMk id="24" creationId="{C7F589F3-FD82-444F-A4EC-52280164C32F}"/>
          </ac:spMkLst>
        </pc:spChg>
        <pc:spChg chg="mod">
          <ac:chgData name="Mike Kay" userId="5aeaeaa7-bb78-45df-b221-64a5a1bbd7b6" providerId="ADAL" clId="{0B8314F5-D408-455D-BFBE-474FA604A354}" dt="2020-03-26T20:41:27.878" v="79" actId="1076"/>
          <ac:spMkLst>
            <pc:docMk/>
            <pc:sldMk cId="953455027" sldId="287"/>
            <ac:spMk id="25" creationId="{B4C9D72C-DCC3-45E2-B696-D80595D50CEE}"/>
          </ac:spMkLst>
        </pc:spChg>
        <pc:spChg chg="mod">
          <ac:chgData name="Mike Kay" userId="5aeaeaa7-bb78-45df-b221-64a5a1bbd7b6" providerId="ADAL" clId="{0B8314F5-D408-455D-BFBE-474FA604A354}" dt="2020-03-26T20:45:06.902" v="108" actId="1076"/>
          <ac:spMkLst>
            <pc:docMk/>
            <pc:sldMk cId="953455027" sldId="287"/>
            <ac:spMk id="29" creationId="{709E4875-6B98-4B12-A3E3-80F5D991B718}"/>
          </ac:spMkLst>
        </pc:spChg>
        <pc:spChg chg="mod">
          <ac:chgData name="Mike Kay" userId="5aeaeaa7-bb78-45df-b221-64a5a1bbd7b6" providerId="ADAL" clId="{0B8314F5-D408-455D-BFBE-474FA604A354}" dt="2020-03-26T20:41:53.643" v="81" actId="164"/>
          <ac:spMkLst>
            <pc:docMk/>
            <pc:sldMk cId="953455027" sldId="287"/>
            <ac:spMk id="30" creationId="{C3FD4DE9-10AA-42BA-AEA1-9D0A5D7B2EFF}"/>
          </ac:spMkLst>
        </pc:spChg>
        <pc:grpChg chg="add mod ord">
          <ac:chgData name="Mike Kay" userId="5aeaeaa7-bb78-45df-b221-64a5a1bbd7b6" providerId="ADAL" clId="{0B8314F5-D408-455D-BFBE-474FA604A354}" dt="2020-03-26T20:45:57.374" v="121" actId="1076"/>
          <ac:grpSpMkLst>
            <pc:docMk/>
            <pc:sldMk cId="953455027" sldId="287"/>
            <ac:grpSpMk id="22" creationId="{AD100CD0-C747-435B-AC50-15D3E8F9384D}"/>
          </ac:grpSpMkLst>
        </pc:grpChg>
        <pc:grpChg chg="mod">
          <ac:chgData name="Mike Kay" userId="5aeaeaa7-bb78-45df-b221-64a5a1bbd7b6" providerId="ADAL" clId="{0B8314F5-D408-455D-BFBE-474FA604A354}" dt="2020-03-26T20:41:53.643" v="81" actId="164"/>
          <ac:grpSpMkLst>
            <pc:docMk/>
            <pc:sldMk cId="953455027" sldId="287"/>
            <ac:grpSpMk id="28" creationId="{04640CB5-D872-447A-B6C0-8D7F3807D79E}"/>
          </ac:grpSpMkLst>
        </pc:grpChg>
        <pc:picChg chg="add mod">
          <ac:chgData name="Mike Kay" userId="5aeaeaa7-bb78-45df-b221-64a5a1bbd7b6" providerId="ADAL" clId="{0B8314F5-D408-455D-BFBE-474FA604A354}" dt="2020-03-26T20:43:31.335" v="98" actId="1076"/>
          <ac:picMkLst>
            <pc:docMk/>
            <pc:sldMk cId="953455027" sldId="287"/>
            <ac:picMk id="3" creationId="{67024A1E-0F57-4D4D-A3C1-8D637AB389E6}"/>
          </ac:picMkLst>
        </pc:picChg>
        <pc:picChg chg="add del mod">
          <ac:chgData name="Mike Kay" userId="5aeaeaa7-bb78-45df-b221-64a5a1bbd7b6" providerId="ADAL" clId="{0B8314F5-D408-455D-BFBE-474FA604A354}" dt="2020-03-26T20:32:28.591" v="14" actId="478"/>
          <ac:picMkLst>
            <pc:docMk/>
            <pc:sldMk cId="953455027" sldId="287"/>
            <ac:picMk id="4" creationId="{1DF0CDE3-940C-4273-A85F-2B0174B616BF}"/>
          </ac:picMkLst>
        </pc:picChg>
        <pc:picChg chg="add mod">
          <ac:chgData name="Mike Kay" userId="5aeaeaa7-bb78-45df-b221-64a5a1bbd7b6" providerId="ADAL" clId="{0B8314F5-D408-455D-BFBE-474FA604A354}" dt="2020-03-26T20:43:44.918" v="101" actId="1076"/>
          <ac:picMkLst>
            <pc:docMk/>
            <pc:sldMk cId="953455027" sldId="287"/>
            <ac:picMk id="5" creationId="{6B69D42D-DE00-44DC-9983-A98F3F9E6AC0}"/>
          </ac:picMkLst>
        </pc:picChg>
        <pc:picChg chg="del">
          <ac:chgData name="Mike Kay" userId="5aeaeaa7-bb78-45df-b221-64a5a1bbd7b6" providerId="ADAL" clId="{0B8314F5-D408-455D-BFBE-474FA604A354}" dt="2020-03-26T20:35:07.816" v="36" actId="478"/>
          <ac:picMkLst>
            <pc:docMk/>
            <pc:sldMk cId="953455027" sldId="287"/>
            <ac:picMk id="8" creationId="{3CBF5151-1DA7-449D-B368-9305D4B893B6}"/>
          </ac:picMkLst>
        </pc:picChg>
        <pc:picChg chg="del">
          <ac:chgData name="Mike Kay" userId="5aeaeaa7-bb78-45df-b221-64a5a1bbd7b6" providerId="ADAL" clId="{0B8314F5-D408-455D-BFBE-474FA604A354}" dt="2020-03-26T20:30:39.820" v="7" actId="478"/>
          <ac:picMkLst>
            <pc:docMk/>
            <pc:sldMk cId="953455027" sldId="287"/>
            <ac:picMk id="9" creationId="{42FA78EC-FD68-49CD-BB3B-40EDCA60C742}"/>
          </ac:picMkLst>
        </pc:picChg>
        <pc:picChg chg="del">
          <ac:chgData name="Mike Kay" userId="5aeaeaa7-bb78-45df-b221-64a5a1bbd7b6" providerId="ADAL" clId="{0B8314F5-D408-455D-BFBE-474FA604A354}" dt="2020-03-26T20:37:11.657" v="50" actId="478"/>
          <ac:picMkLst>
            <pc:docMk/>
            <pc:sldMk cId="953455027" sldId="287"/>
            <ac:picMk id="10" creationId="{249A89B7-ABF6-4110-BC09-1F85D79AD961}"/>
          </ac:picMkLst>
        </pc:picChg>
        <pc:picChg chg="del">
          <ac:chgData name="Mike Kay" userId="5aeaeaa7-bb78-45df-b221-64a5a1bbd7b6" providerId="ADAL" clId="{0B8314F5-D408-455D-BFBE-474FA604A354}" dt="2020-03-26T20:40:00.376" v="68" actId="478"/>
          <ac:picMkLst>
            <pc:docMk/>
            <pc:sldMk cId="953455027" sldId="287"/>
            <ac:picMk id="11" creationId="{C5E560B8-4239-4E3A-A7ED-BA1B6408B062}"/>
          </ac:picMkLst>
        </pc:picChg>
        <pc:picChg chg="del">
          <ac:chgData name="Mike Kay" userId="5aeaeaa7-bb78-45df-b221-64a5a1bbd7b6" providerId="ADAL" clId="{0B8314F5-D408-455D-BFBE-474FA604A354}" dt="2020-03-26T20:45:14.480" v="109" actId="478"/>
          <ac:picMkLst>
            <pc:docMk/>
            <pc:sldMk cId="953455027" sldId="287"/>
            <ac:picMk id="12" creationId="{B8E9FA83-0DBB-4485-9AA1-844959301EA8}"/>
          </ac:picMkLst>
        </pc:picChg>
        <pc:picChg chg="del">
          <ac:chgData name="Mike Kay" userId="5aeaeaa7-bb78-45df-b221-64a5a1bbd7b6" providerId="ADAL" clId="{0B8314F5-D408-455D-BFBE-474FA604A354}" dt="2020-03-26T20:40:57.418" v="73" actId="478"/>
          <ac:picMkLst>
            <pc:docMk/>
            <pc:sldMk cId="953455027" sldId="287"/>
            <ac:picMk id="14" creationId="{648028C6-8E4A-4013-A32B-2D10DC0E4374}"/>
          </ac:picMkLst>
        </pc:picChg>
        <pc:picChg chg="add mod">
          <ac:chgData name="Mike Kay" userId="5aeaeaa7-bb78-45df-b221-64a5a1bbd7b6" providerId="ADAL" clId="{0B8314F5-D408-455D-BFBE-474FA604A354}" dt="2020-03-26T20:42:35.646" v="89" actId="1076"/>
          <ac:picMkLst>
            <pc:docMk/>
            <pc:sldMk cId="953455027" sldId="287"/>
            <ac:picMk id="16" creationId="{10E698D8-5E86-47D1-B7E6-157F83BF8251}"/>
          </ac:picMkLst>
        </pc:picChg>
        <pc:picChg chg="add del mod">
          <ac:chgData name="Mike Kay" userId="5aeaeaa7-bb78-45df-b221-64a5a1bbd7b6" providerId="ADAL" clId="{0B8314F5-D408-455D-BFBE-474FA604A354}" dt="2020-03-26T20:38:27.327" v="62" actId="478"/>
          <ac:picMkLst>
            <pc:docMk/>
            <pc:sldMk cId="953455027" sldId="287"/>
            <ac:picMk id="17" creationId="{0BCBF4B4-BC11-4D0B-8677-7BB50304B56E}"/>
          </ac:picMkLst>
        </pc:picChg>
        <pc:picChg chg="add mod">
          <ac:chgData name="Mike Kay" userId="5aeaeaa7-bb78-45df-b221-64a5a1bbd7b6" providerId="ADAL" clId="{0B8314F5-D408-455D-BFBE-474FA604A354}" dt="2020-03-26T20:40:12.570" v="72" actId="692"/>
          <ac:picMkLst>
            <pc:docMk/>
            <pc:sldMk cId="953455027" sldId="287"/>
            <ac:picMk id="18" creationId="{8BC3E32B-A849-4958-9748-852A52C52FAA}"/>
          </ac:picMkLst>
        </pc:picChg>
        <pc:picChg chg="add mod">
          <ac:chgData name="Mike Kay" userId="5aeaeaa7-bb78-45df-b221-64a5a1bbd7b6" providerId="ADAL" clId="{0B8314F5-D408-455D-BFBE-474FA604A354}" dt="2020-03-26T20:42:14.955" v="86" actId="692"/>
          <ac:picMkLst>
            <pc:docMk/>
            <pc:sldMk cId="953455027" sldId="287"/>
            <ac:picMk id="20" creationId="{4280BA57-7A59-447D-B2A2-571965BE362B}"/>
          </ac:picMkLst>
        </pc:picChg>
        <pc:picChg chg="add del">
          <ac:chgData name="Mike Kay" userId="5aeaeaa7-bb78-45df-b221-64a5a1bbd7b6" providerId="ADAL" clId="{0B8314F5-D408-455D-BFBE-474FA604A354}" dt="2020-03-26T20:37:09.238" v="49" actId="478"/>
          <ac:picMkLst>
            <pc:docMk/>
            <pc:sldMk cId="953455027" sldId="287"/>
            <ac:picMk id="31" creationId="{394EA134-9EE0-4CE0-B463-8606CEEF1220}"/>
          </ac:picMkLst>
        </pc:picChg>
        <pc:picChg chg="add mod">
          <ac:chgData name="Mike Kay" userId="5aeaeaa7-bb78-45df-b221-64a5a1bbd7b6" providerId="ADAL" clId="{0B8314F5-D408-455D-BFBE-474FA604A354}" dt="2020-03-26T20:45:50.137" v="120" actId="692"/>
          <ac:picMkLst>
            <pc:docMk/>
            <pc:sldMk cId="953455027" sldId="287"/>
            <ac:picMk id="32" creationId="{7A94845C-E30C-4EF9-830F-8A1FFE52AE5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Sheet1!$B$2</c:f>
              <c:strCache>
                <c:ptCount val="1"/>
                <c:pt idx="0">
                  <c:v>Sites</c:v>
                </c:pt>
              </c:strCache>
            </c:strRef>
          </c:tx>
          <c:spPr>
            <a:solidFill>
              <a:schemeClr val="accent1"/>
            </a:solidFill>
            <a:ln>
              <a:noFill/>
            </a:ln>
            <a:effectLst/>
          </c:spPr>
          <c:invertIfNegative val="0"/>
          <c:cat>
            <c:strRef>
              <c:f>Sheet1!$A$3:$A$7</c:f>
              <c:strCache>
                <c:ptCount val="5"/>
                <c:pt idx="0">
                  <c:v>Applications in progress</c:v>
                </c:pt>
                <c:pt idx="1">
                  <c:v>Approved applications, awaiting acceptance of T&amp;Cs</c:v>
                </c:pt>
                <c:pt idx="2">
                  <c:v>Contracted. Generator undertaking changes</c:v>
                </c:pt>
                <c:pt idx="3">
                  <c:v>Site work completed. Evidence verification underway</c:v>
                </c:pt>
                <c:pt idx="4">
                  <c:v>Confirmed complete</c:v>
                </c:pt>
              </c:strCache>
            </c:strRef>
          </c:cat>
          <c:val>
            <c:numRef>
              <c:f>Sheet1!$B$3:$B$7</c:f>
              <c:numCache>
                <c:formatCode>General</c:formatCode>
                <c:ptCount val="5"/>
                <c:pt idx="0">
                  <c:v>757</c:v>
                </c:pt>
                <c:pt idx="1">
                  <c:v>944</c:v>
                </c:pt>
                <c:pt idx="2">
                  <c:v>1354</c:v>
                </c:pt>
                <c:pt idx="3">
                  <c:v>515</c:v>
                </c:pt>
                <c:pt idx="4">
                  <c:v>0</c:v>
                </c:pt>
              </c:numCache>
            </c:numRef>
          </c:val>
          <c:extLst>
            <c:ext xmlns:c16="http://schemas.microsoft.com/office/drawing/2014/chart" uri="{C3380CC4-5D6E-409C-BE32-E72D297353CC}">
              <c16:uniqueId val="{00000000-2920-4524-B99D-7282F1F06AA5}"/>
            </c:ext>
          </c:extLst>
        </c:ser>
        <c:ser>
          <c:idx val="1"/>
          <c:order val="1"/>
          <c:tx>
            <c:strRef>
              <c:f>Sheet1!$C$2</c:f>
              <c:strCache>
                <c:ptCount val="1"/>
                <c:pt idx="0">
                  <c:v>MW</c:v>
                </c:pt>
              </c:strCache>
            </c:strRef>
          </c:tx>
          <c:spPr>
            <a:solidFill>
              <a:schemeClr val="accent2"/>
            </a:solidFill>
            <a:ln>
              <a:noFill/>
            </a:ln>
            <a:effectLst/>
          </c:spPr>
          <c:invertIfNegative val="0"/>
          <c:cat>
            <c:strRef>
              <c:f>Sheet1!$A$3:$A$7</c:f>
              <c:strCache>
                <c:ptCount val="5"/>
                <c:pt idx="0">
                  <c:v>Applications in progress</c:v>
                </c:pt>
                <c:pt idx="1">
                  <c:v>Approved applications, awaiting acceptance of T&amp;Cs</c:v>
                </c:pt>
                <c:pt idx="2">
                  <c:v>Contracted. Generator undertaking changes</c:v>
                </c:pt>
                <c:pt idx="3">
                  <c:v>Site work completed. Evidence verification underway</c:v>
                </c:pt>
                <c:pt idx="4">
                  <c:v>Confirmed complete</c:v>
                </c:pt>
              </c:strCache>
            </c:strRef>
          </c:cat>
          <c:val>
            <c:numRef>
              <c:f>Sheet1!$C$3:$C$7</c:f>
              <c:numCache>
                <c:formatCode>General</c:formatCode>
                <c:ptCount val="5"/>
                <c:pt idx="0">
                  <c:v>2222</c:v>
                </c:pt>
                <c:pt idx="1">
                  <c:v>1430</c:v>
                </c:pt>
                <c:pt idx="2">
                  <c:v>3470</c:v>
                </c:pt>
                <c:pt idx="3">
                  <c:v>959</c:v>
                </c:pt>
                <c:pt idx="4">
                  <c:v>0</c:v>
                </c:pt>
              </c:numCache>
            </c:numRef>
          </c:val>
          <c:extLst>
            <c:ext xmlns:c16="http://schemas.microsoft.com/office/drawing/2014/chart" uri="{C3380CC4-5D6E-409C-BE32-E72D297353CC}">
              <c16:uniqueId val="{00000001-2920-4524-B99D-7282F1F06AA5}"/>
            </c:ext>
          </c:extLst>
        </c:ser>
        <c:dLbls>
          <c:showLegendKey val="0"/>
          <c:showVal val="0"/>
          <c:showCatName val="0"/>
          <c:showSerName val="0"/>
          <c:showPercent val="0"/>
          <c:showBubbleSize val="0"/>
        </c:dLbls>
        <c:gapWidth val="40"/>
        <c:axId val="442951528"/>
        <c:axId val="442951856"/>
      </c:barChart>
      <c:catAx>
        <c:axId val="442951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2951856"/>
        <c:crosses val="autoZero"/>
        <c:auto val="1"/>
        <c:lblAlgn val="ctr"/>
        <c:lblOffset val="100"/>
        <c:noMultiLvlLbl val="0"/>
      </c:catAx>
      <c:valAx>
        <c:axId val="442951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2951528"/>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61A2-56BD-43FD-9659-1D223C7C99B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491C285E-6B81-4B6E-A24E-27D5EBA47FD7}">
      <dgm:prSet phldrT="[Text]" custT="1"/>
      <dgm:spPr/>
      <dgm:t>
        <a:bodyPr/>
        <a:lstStyle/>
        <a:p>
          <a:pPr algn="l"/>
          <a:r>
            <a:rPr lang="en-GB" sz="1800" dirty="0"/>
            <a:t>Graham Stein</a:t>
          </a:r>
        </a:p>
        <a:p>
          <a:pPr algn="l"/>
          <a:r>
            <a:rPr lang="en-GB" sz="1800" b="1" dirty="0">
              <a:solidFill>
                <a:schemeClr val="accent2"/>
              </a:solidFill>
            </a:rPr>
            <a:t>National Grid ESO</a:t>
          </a:r>
          <a:endParaRPr lang="en-US" sz="1800" b="1" dirty="0">
            <a:solidFill>
              <a:schemeClr val="accent2"/>
            </a:solidFill>
          </a:endParaRPr>
        </a:p>
      </dgm:t>
    </dgm:pt>
    <dgm:pt modelId="{2B080D27-099D-4883-971C-E9836123D211}" type="parTrans" cxnId="{14BCB8C7-5C29-400D-938B-DEA11CAFD493}">
      <dgm:prSet/>
      <dgm:spPr/>
      <dgm:t>
        <a:bodyPr/>
        <a:lstStyle/>
        <a:p>
          <a:pPr algn="l"/>
          <a:endParaRPr lang="en-US" sz="1800"/>
        </a:p>
      </dgm:t>
    </dgm:pt>
    <dgm:pt modelId="{FBAF00E2-D5BD-472A-B2FA-23EF73E568B6}" type="sibTrans" cxnId="{14BCB8C7-5C29-400D-938B-DEA11CAFD493}">
      <dgm:prSet/>
      <dgm:spPr/>
      <dgm:t>
        <a:bodyPr/>
        <a:lstStyle/>
        <a:p>
          <a:pPr algn="l"/>
          <a:endParaRPr lang="en-US" sz="1800"/>
        </a:p>
      </dgm:t>
    </dgm:pt>
    <dgm:pt modelId="{1E13A17B-8656-446B-9745-B04009DE3146}">
      <dgm:prSet phldrT="[Text]" custT="1"/>
      <dgm:spPr/>
      <dgm:t>
        <a:bodyPr/>
        <a:lstStyle/>
        <a:p>
          <a:pPr algn="l"/>
          <a:r>
            <a:rPr lang="en-GB" sz="1800" dirty="0"/>
            <a:t>Paul </a:t>
          </a:r>
          <a:r>
            <a:rPr lang="en-GB" sz="1800" dirty="0" err="1"/>
            <a:t>Munday</a:t>
          </a:r>
          <a:endParaRPr lang="en-GB" sz="1800" dirty="0"/>
        </a:p>
        <a:p>
          <a:pPr algn="l"/>
          <a:r>
            <a:rPr lang="en-GB" sz="1800" b="1" dirty="0">
              <a:solidFill>
                <a:schemeClr val="accent2"/>
              </a:solidFill>
            </a:rPr>
            <a:t>Scottish &amp; Southern Electricity Networks</a:t>
          </a:r>
          <a:endParaRPr lang="en-US" sz="1800" b="1" dirty="0">
            <a:solidFill>
              <a:schemeClr val="accent2"/>
            </a:solidFill>
          </a:endParaRPr>
        </a:p>
      </dgm:t>
    </dgm:pt>
    <dgm:pt modelId="{643D256B-DC64-4397-86FC-1081DEBE8023}" type="parTrans" cxnId="{E2BD7818-0C9E-450E-80B0-4B636BFF2F09}">
      <dgm:prSet/>
      <dgm:spPr/>
      <dgm:t>
        <a:bodyPr/>
        <a:lstStyle/>
        <a:p>
          <a:pPr algn="l"/>
          <a:endParaRPr lang="en-US" sz="1800"/>
        </a:p>
      </dgm:t>
    </dgm:pt>
    <dgm:pt modelId="{57DB48C4-A375-4668-BEF4-4AED7FDF23ED}" type="sibTrans" cxnId="{E2BD7818-0C9E-450E-80B0-4B636BFF2F09}">
      <dgm:prSet/>
      <dgm:spPr/>
      <dgm:t>
        <a:bodyPr/>
        <a:lstStyle/>
        <a:p>
          <a:pPr algn="l"/>
          <a:endParaRPr lang="en-US" sz="1800"/>
        </a:p>
      </dgm:t>
    </dgm:pt>
    <dgm:pt modelId="{11F07861-D361-40F0-8047-288B3CA85C4B}">
      <dgm:prSet phldrT="[Text]" custT="1"/>
      <dgm:spPr/>
      <dgm:t>
        <a:bodyPr/>
        <a:lstStyle/>
        <a:p>
          <a:pPr algn="l"/>
          <a:r>
            <a:rPr lang="en-GB" sz="1800" dirty="0"/>
            <a:t>Mike Kay</a:t>
          </a:r>
        </a:p>
        <a:p>
          <a:pPr algn="l"/>
          <a:r>
            <a:rPr lang="en-GB" sz="1800" b="1" dirty="0">
              <a:solidFill>
                <a:schemeClr val="accent2"/>
              </a:solidFill>
            </a:rPr>
            <a:t>National Grid ESO</a:t>
          </a:r>
          <a:endParaRPr lang="en-US" sz="1800" dirty="0"/>
        </a:p>
      </dgm:t>
    </dgm:pt>
    <dgm:pt modelId="{B4F759AA-764E-45D6-B034-1A9C4F2FBA0F}" type="parTrans" cxnId="{671C8EA3-D4B5-4162-8D07-BD435479E3AF}">
      <dgm:prSet/>
      <dgm:spPr/>
      <dgm:t>
        <a:bodyPr/>
        <a:lstStyle/>
        <a:p>
          <a:pPr algn="l"/>
          <a:endParaRPr lang="en-US" sz="1800"/>
        </a:p>
      </dgm:t>
    </dgm:pt>
    <dgm:pt modelId="{0E8F71F5-2E28-4F28-A1CD-F934CFAF2CF2}" type="sibTrans" cxnId="{671C8EA3-D4B5-4162-8D07-BD435479E3AF}">
      <dgm:prSet/>
      <dgm:spPr/>
      <dgm:t>
        <a:bodyPr/>
        <a:lstStyle/>
        <a:p>
          <a:pPr algn="l"/>
          <a:endParaRPr lang="en-US" sz="1800"/>
        </a:p>
      </dgm:t>
    </dgm:pt>
    <dgm:pt modelId="{0B3E14DD-AA38-4CF0-A62E-A780C061CC5C}" type="pres">
      <dgm:prSet presAssocID="{032D61A2-56BD-43FD-9659-1D223C7C99BE}" presName="Name0" presStyleCnt="0">
        <dgm:presLayoutVars>
          <dgm:dir/>
          <dgm:resizeHandles val="exact"/>
        </dgm:presLayoutVars>
      </dgm:prSet>
      <dgm:spPr/>
    </dgm:pt>
    <dgm:pt modelId="{903EEC20-CC31-4993-88AD-88804F2E0960}" type="pres">
      <dgm:prSet presAssocID="{491C285E-6B81-4B6E-A24E-27D5EBA47FD7}" presName="composite" presStyleCnt="0"/>
      <dgm:spPr/>
    </dgm:pt>
    <dgm:pt modelId="{E12EF5E7-12A8-476C-86C8-B97B8154BE2D}" type="pres">
      <dgm:prSet presAssocID="{491C285E-6B81-4B6E-A24E-27D5EBA47FD7}" presName="rect1" presStyleLbl="trAlignAcc1" presStyleIdx="0" presStyleCnt="3" custLinFactNeighborX="-24274" custLinFactNeighborY="-733">
        <dgm:presLayoutVars>
          <dgm:bulletEnabled val="1"/>
        </dgm:presLayoutVars>
      </dgm:prSet>
      <dgm:spPr/>
    </dgm:pt>
    <dgm:pt modelId="{6ACB7953-2B15-4B3D-86FE-8DABAF12B90E}" type="pres">
      <dgm:prSet presAssocID="{491C285E-6B81-4B6E-A24E-27D5EBA47FD7}" presName="rect2" presStyleLbl="fgImgPlace1" presStyleIdx="0" presStyleCnt="3" custScaleY="63428" custLinFactX="-10969" custLinFactNeighborX="-100000" custLinFactNeighborY="-698"/>
      <dgm:spPr>
        <a:blipFill rotWithShape="1">
          <a:blip xmlns:r="http://schemas.openxmlformats.org/officeDocument/2006/relationships" r:embed="rId1"/>
          <a:stretch>
            <a:fillRect/>
          </a:stretch>
        </a:blipFill>
      </dgm:spPr>
    </dgm:pt>
    <dgm:pt modelId="{FD93EBD9-F8AB-4D2A-A980-77B2215DFB1B}" type="pres">
      <dgm:prSet presAssocID="{FBAF00E2-D5BD-472A-B2FA-23EF73E568B6}" presName="sibTrans" presStyleCnt="0"/>
      <dgm:spPr/>
    </dgm:pt>
    <dgm:pt modelId="{AC741995-5025-4159-8957-E11D91DF8ECA}" type="pres">
      <dgm:prSet presAssocID="{1E13A17B-8656-446B-9745-B04009DE3146}" presName="composite" presStyleCnt="0"/>
      <dgm:spPr/>
    </dgm:pt>
    <dgm:pt modelId="{229FA9EB-BE62-4DF7-9959-94E1227DDA41}" type="pres">
      <dgm:prSet presAssocID="{1E13A17B-8656-446B-9745-B04009DE3146}" presName="rect1" presStyleLbl="trAlignAcc1" presStyleIdx="1" presStyleCnt="3" custLinFactNeighborX="-24274" custLinFactNeighborY="-733">
        <dgm:presLayoutVars>
          <dgm:bulletEnabled val="1"/>
        </dgm:presLayoutVars>
      </dgm:prSet>
      <dgm:spPr/>
    </dgm:pt>
    <dgm:pt modelId="{4A34AE2C-F068-4565-92B4-29F09D56933E}" type="pres">
      <dgm:prSet presAssocID="{1E13A17B-8656-446B-9745-B04009DE3146}" presName="rect2" presStyleLbl="fgImgPlace1" presStyleIdx="1" presStyleCnt="3" custScaleY="64325" custLinFactX="-10969" custLinFactNeighborX="-100000" custLinFactNeighborY="-698"/>
      <dgm:spPr>
        <a:blipFill rotWithShape="1">
          <a:blip xmlns:r="http://schemas.openxmlformats.org/officeDocument/2006/relationships" r:embed="rId2"/>
          <a:stretch>
            <a:fillRect/>
          </a:stretch>
        </a:blipFill>
      </dgm:spPr>
    </dgm:pt>
    <dgm:pt modelId="{A70CDBEC-65D9-4446-B468-DC3C2206963C}" type="pres">
      <dgm:prSet presAssocID="{57DB48C4-A375-4668-BEF4-4AED7FDF23ED}" presName="sibTrans" presStyleCnt="0"/>
      <dgm:spPr/>
    </dgm:pt>
    <dgm:pt modelId="{63160CB7-5D6A-48C8-A767-EB38B7021546}" type="pres">
      <dgm:prSet presAssocID="{11F07861-D361-40F0-8047-288B3CA85C4B}" presName="composite" presStyleCnt="0"/>
      <dgm:spPr/>
    </dgm:pt>
    <dgm:pt modelId="{F66F2A8D-D82E-4042-8DD1-79BF1B5ECCAC}" type="pres">
      <dgm:prSet presAssocID="{11F07861-D361-40F0-8047-288B3CA85C4B}" presName="rect1" presStyleLbl="trAlignAcc1" presStyleIdx="2" presStyleCnt="3" custLinFactNeighborX="-24333" custLinFactNeighborY="597">
        <dgm:presLayoutVars>
          <dgm:bulletEnabled val="1"/>
        </dgm:presLayoutVars>
      </dgm:prSet>
      <dgm:spPr/>
    </dgm:pt>
    <dgm:pt modelId="{90D294C0-7E5D-4217-8911-2118468D5A71}" type="pres">
      <dgm:prSet presAssocID="{11F07861-D361-40F0-8047-288B3CA85C4B}" presName="rect2" presStyleLbl="fgImgPlace1" presStyleIdx="2" presStyleCnt="3" custScaleY="75451" custLinFactX="-10469" custLinFactNeighborX="-100000" custLinFactNeighborY="-2621"/>
      <dgm:spPr>
        <a:blipFill rotWithShape="1">
          <a:blip xmlns:r="http://schemas.openxmlformats.org/officeDocument/2006/relationships" r:embed="rId3"/>
          <a:stretch>
            <a:fillRect/>
          </a:stretch>
        </a:blipFill>
      </dgm:spPr>
    </dgm:pt>
  </dgm:ptLst>
  <dgm:cxnLst>
    <dgm:cxn modelId="{E2BD7818-0C9E-450E-80B0-4B636BFF2F09}" srcId="{032D61A2-56BD-43FD-9659-1D223C7C99BE}" destId="{1E13A17B-8656-446B-9745-B04009DE3146}" srcOrd="1" destOrd="0" parTransId="{643D256B-DC64-4397-86FC-1081DEBE8023}" sibTransId="{57DB48C4-A375-4668-BEF4-4AED7FDF23ED}"/>
    <dgm:cxn modelId="{88791562-E96D-46BC-8087-3FED2BED47EE}" type="presOf" srcId="{032D61A2-56BD-43FD-9659-1D223C7C99BE}" destId="{0B3E14DD-AA38-4CF0-A62E-A780C061CC5C}" srcOrd="0" destOrd="0" presId="urn:microsoft.com/office/officeart/2008/layout/PictureStrips"/>
    <dgm:cxn modelId="{915FF865-8605-4FF8-BC70-468539124A70}" type="presOf" srcId="{1E13A17B-8656-446B-9745-B04009DE3146}" destId="{229FA9EB-BE62-4DF7-9959-94E1227DDA41}" srcOrd="0" destOrd="0" presId="urn:microsoft.com/office/officeart/2008/layout/PictureStrips"/>
    <dgm:cxn modelId="{B3548288-153A-43D3-B9A0-3821CD63D77C}" type="presOf" srcId="{11F07861-D361-40F0-8047-288B3CA85C4B}" destId="{F66F2A8D-D82E-4042-8DD1-79BF1B5ECCAC}" srcOrd="0" destOrd="0" presId="urn:microsoft.com/office/officeart/2008/layout/PictureStrips"/>
    <dgm:cxn modelId="{671C8EA3-D4B5-4162-8D07-BD435479E3AF}" srcId="{032D61A2-56BD-43FD-9659-1D223C7C99BE}" destId="{11F07861-D361-40F0-8047-288B3CA85C4B}" srcOrd="2" destOrd="0" parTransId="{B4F759AA-764E-45D6-B034-1A9C4F2FBA0F}" sibTransId="{0E8F71F5-2E28-4F28-A1CD-F934CFAF2CF2}"/>
    <dgm:cxn modelId="{14BCB8C7-5C29-400D-938B-DEA11CAFD493}" srcId="{032D61A2-56BD-43FD-9659-1D223C7C99BE}" destId="{491C285E-6B81-4B6E-A24E-27D5EBA47FD7}" srcOrd="0" destOrd="0" parTransId="{2B080D27-099D-4883-971C-E9836123D211}" sibTransId="{FBAF00E2-D5BD-472A-B2FA-23EF73E568B6}"/>
    <dgm:cxn modelId="{C96CBACF-1C23-4C58-B84D-8CD3AFE09C74}" type="presOf" srcId="{491C285E-6B81-4B6E-A24E-27D5EBA47FD7}" destId="{E12EF5E7-12A8-476C-86C8-B97B8154BE2D}" srcOrd="0" destOrd="0" presId="urn:microsoft.com/office/officeart/2008/layout/PictureStrips"/>
    <dgm:cxn modelId="{A07FE855-4927-4E4E-9111-4CCCDD884D23}" type="presParOf" srcId="{0B3E14DD-AA38-4CF0-A62E-A780C061CC5C}" destId="{903EEC20-CC31-4993-88AD-88804F2E0960}" srcOrd="0" destOrd="0" presId="urn:microsoft.com/office/officeart/2008/layout/PictureStrips"/>
    <dgm:cxn modelId="{A528489F-EE20-4E88-A742-85A3F41E9BF7}" type="presParOf" srcId="{903EEC20-CC31-4993-88AD-88804F2E0960}" destId="{E12EF5E7-12A8-476C-86C8-B97B8154BE2D}" srcOrd="0" destOrd="0" presId="urn:microsoft.com/office/officeart/2008/layout/PictureStrips"/>
    <dgm:cxn modelId="{B9C579D9-12DD-415B-A8AD-2C1A0FDC0250}" type="presParOf" srcId="{903EEC20-CC31-4993-88AD-88804F2E0960}" destId="{6ACB7953-2B15-4B3D-86FE-8DABAF12B90E}" srcOrd="1" destOrd="0" presId="urn:microsoft.com/office/officeart/2008/layout/PictureStrips"/>
    <dgm:cxn modelId="{75038C03-9E06-4B10-91DF-3F075520821B}" type="presParOf" srcId="{0B3E14DD-AA38-4CF0-A62E-A780C061CC5C}" destId="{FD93EBD9-F8AB-4D2A-A980-77B2215DFB1B}" srcOrd="1" destOrd="0" presId="urn:microsoft.com/office/officeart/2008/layout/PictureStrips"/>
    <dgm:cxn modelId="{A097F566-02F8-4582-8EB0-ED92A06DBC78}" type="presParOf" srcId="{0B3E14DD-AA38-4CF0-A62E-A780C061CC5C}" destId="{AC741995-5025-4159-8957-E11D91DF8ECA}" srcOrd="2" destOrd="0" presId="urn:microsoft.com/office/officeart/2008/layout/PictureStrips"/>
    <dgm:cxn modelId="{4512F3F7-92E9-4D58-A043-1E8915526EB9}" type="presParOf" srcId="{AC741995-5025-4159-8957-E11D91DF8ECA}" destId="{229FA9EB-BE62-4DF7-9959-94E1227DDA41}" srcOrd="0" destOrd="0" presId="urn:microsoft.com/office/officeart/2008/layout/PictureStrips"/>
    <dgm:cxn modelId="{2D31F740-77D9-4BF4-BF39-5038ADFF45C3}" type="presParOf" srcId="{AC741995-5025-4159-8957-E11D91DF8ECA}" destId="{4A34AE2C-F068-4565-92B4-29F09D56933E}" srcOrd="1" destOrd="0" presId="urn:microsoft.com/office/officeart/2008/layout/PictureStrips"/>
    <dgm:cxn modelId="{89972BA7-AC5F-41A9-9A92-1B050C907E46}" type="presParOf" srcId="{0B3E14DD-AA38-4CF0-A62E-A780C061CC5C}" destId="{A70CDBEC-65D9-4446-B468-DC3C2206963C}" srcOrd="3" destOrd="0" presId="urn:microsoft.com/office/officeart/2008/layout/PictureStrips"/>
    <dgm:cxn modelId="{D43A388F-D48F-4482-8B1F-1B84DC4C075D}" type="presParOf" srcId="{0B3E14DD-AA38-4CF0-A62E-A780C061CC5C}" destId="{63160CB7-5D6A-48C8-A767-EB38B7021546}" srcOrd="4" destOrd="0" presId="urn:microsoft.com/office/officeart/2008/layout/PictureStrips"/>
    <dgm:cxn modelId="{AC01D04D-C01E-4167-9E9D-AAA271B7373C}" type="presParOf" srcId="{63160CB7-5D6A-48C8-A767-EB38B7021546}" destId="{F66F2A8D-D82E-4042-8DD1-79BF1B5ECCAC}" srcOrd="0" destOrd="0" presId="urn:microsoft.com/office/officeart/2008/layout/PictureStrips"/>
    <dgm:cxn modelId="{A8457E78-C7C5-4E25-8B27-ECDC43D53727}" type="presParOf" srcId="{63160CB7-5D6A-48C8-A767-EB38B7021546}" destId="{90D294C0-7E5D-4217-8911-2118468D5A71}"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EF5E7-12A8-476C-86C8-B97B8154BE2D}">
      <dsp:nvSpPr>
        <dsp:cNvPr id="0" name=""/>
        <dsp:cNvSpPr/>
      </dsp:nvSpPr>
      <dsp:spPr>
        <a:xfrm>
          <a:off x="865344" y="44682"/>
          <a:ext cx="2812351" cy="8788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5281"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Graham Stein</a:t>
          </a:r>
        </a:p>
        <a:p>
          <a:pPr marL="0" lvl="0" indent="0" algn="l" defTabSz="800100">
            <a:lnSpc>
              <a:spcPct val="90000"/>
            </a:lnSpc>
            <a:spcBef>
              <a:spcPct val="0"/>
            </a:spcBef>
            <a:spcAft>
              <a:spcPct val="35000"/>
            </a:spcAft>
            <a:buNone/>
          </a:pPr>
          <a:r>
            <a:rPr lang="en-GB" sz="1800" b="1" kern="1200" dirty="0">
              <a:solidFill>
                <a:schemeClr val="accent2"/>
              </a:solidFill>
            </a:rPr>
            <a:t>National Grid ESO</a:t>
          </a:r>
          <a:endParaRPr lang="en-US" sz="1800" b="1" kern="1200" dirty="0">
            <a:solidFill>
              <a:schemeClr val="accent2"/>
            </a:solidFill>
          </a:endParaRPr>
        </a:p>
      </dsp:txBody>
      <dsp:txXfrm>
        <a:off x="865344" y="44682"/>
        <a:ext cx="2812351" cy="878859"/>
      </dsp:txXfrm>
    </dsp:sp>
    <dsp:sp modelId="{6ACB7953-2B15-4B3D-86FE-8DABAF12B90E}">
      <dsp:nvSpPr>
        <dsp:cNvPr id="0" name=""/>
        <dsp:cNvSpPr/>
      </dsp:nvSpPr>
      <dsp:spPr>
        <a:xfrm>
          <a:off x="748150" y="86480"/>
          <a:ext cx="615201" cy="585315"/>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9FA9EB-BE62-4DF7-9959-94E1227DDA41}">
      <dsp:nvSpPr>
        <dsp:cNvPr id="0" name=""/>
        <dsp:cNvSpPr/>
      </dsp:nvSpPr>
      <dsp:spPr>
        <a:xfrm>
          <a:off x="865344" y="1024123"/>
          <a:ext cx="2812351" cy="8788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5281"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Paul </a:t>
          </a:r>
          <a:r>
            <a:rPr lang="en-GB" sz="1800" kern="1200" dirty="0" err="1"/>
            <a:t>Munday</a:t>
          </a:r>
          <a:endParaRPr lang="en-GB" sz="1800" kern="1200" dirty="0"/>
        </a:p>
        <a:p>
          <a:pPr marL="0" lvl="0" indent="0" algn="l" defTabSz="800100">
            <a:lnSpc>
              <a:spcPct val="90000"/>
            </a:lnSpc>
            <a:spcBef>
              <a:spcPct val="0"/>
            </a:spcBef>
            <a:spcAft>
              <a:spcPct val="35000"/>
            </a:spcAft>
            <a:buNone/>
          </a:pPr>
          <a:r>
            <a:rPr lang="en-GB" sz="1800" b="1" kern="1200" dirty="0">
              <a:solidFill>
                <a:schemeClr val="accent2"/>
              </a:solidFill>
            </a:rPr>
            <a:t>Scottish &amp; Southern Electricity Networks</a:t>
          </a:r>
          <a:endParaRPr lang="en-US" sz="1800" b="1" kern="1200" dirty="0">
            <a:solidFill>
              <a:schemeClr val="accent2"/>
            </a:solidFill>
          </a:endParaRPr>
        </a:p>
      </dsp:txBody>
      <dsp:txXfrm>
        <a:off x="865344" y="1024123"/>
        <a:ext cx="2812351" cy="878859"/>
      </dsp:txXfrm>
    </dsp:sp>
    <dsp:sp modelId="{4A34AE2C-F068-4565-92B4-29F09D56933E}">
      <dsp:nvSpPr>
        <dsp:cNvPr id="0" name=""/>
        <dsp:cNvSpPr/>
      </dsp:nvSpPr>
      <dsp:spPr>
        <a:xfrm>
          <a:off x="748150" y="1061782"/>
          <a:ext cx="615201" cy="593592"/>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F2A8D-D82E-4042-8DD1-79BF1B5ECCAC}">
      <dsp:nvSpPr>
        <dsp:cNvPr id="0" name=""/>
        <dsp:cNvSpPr/>
      </dsp:nvSpPr>
      <dsp:spPr>
        <a:xfrm>
          <a:off x="863685" y="2028929"/>
          <a:ext cx="2812351" cy="87885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5281"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Mike Kay</a:t>
          </a:r>
        </a:p>
        <a:p>
          <a:pPr marL="0" lvl="0" indent="0" algn="l" defTabSz="800100">
            <a:lnSpc>
              <a:spcPct val="90000"/>
            </a:lnSpc>
            <a:spcBef>
              <a:spcPct val="0"/>
            </a:spcBef>
            <a:spcAft>
              <a:spcPct val="35000"/>
            </a:spcAft>
            <a:buNone/>
          </a:pPr>
          <a:r>
            <a:rPr lang="en-GB" sz="1800" b="1" kern="1200" dirty="0">
              <a:solidFill>
                <a:schemeClr val="accent2"/>
              </a:solidFill>
            </a:rPr>
            <a:t>National Grid ESO</a:t>
          </a:r>
          <a:endParaRPr lang="en-US" sz="1800" kern="1200" dirty="0"/>
        </a:p>
      </dsp:txBody>
      <dsp:txXfrm>
        <a:off x="863685" y="2028929"/>
        <a:ext cx="2812351" cy="878859"/>
      </dsp:txXfrm>
    </dsp:sp>
    <dsp:sp modelId="{90D294C0-7E5D-4217-8911-2118468D5A71}">
      <dsp:nvSpPr>
        <dsp:cNvPr id="0" name=""/>
        <dsp:cNvSpPr/>
      </dsp:nvSpPr>
      <dsp:spPr>
        <a:xfrm>
          <a:off x="751226" y="1985818"/>
          <a:ext cx="615201" cy="696263"/>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A80EA-694B-4BB0-8659-B15F6FC150EF}" type="datetimeFigureOut">
              <a:rPr lang="en-GB" smtClean="0"/>
              <a:t>27/03/2020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6DD83-4331-4896-BF91-AAD7C0A894AE}" type="slidenum">
              <a:rPr lang="en-GB" smtClean="0"/>
              <a:t>‹#›</a:t>
            </a:fld>
            <a:endParaRPr lang="en-GB"/>
          </a:p>
        </p:txBody>
      </p:sp>
    </p:spTree>
    <p:extLst>
      <p:ext uri="{BB962C8B-B14F-4D97-AF65-F5344CB8AC3E}">
        <p14:creationId xmlns:p14="http://schemas.microsoft.com/office/powerpoint/2010/main" val="414146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problem that </a:t>
            </a:r>
            <a:r>
              <a:rPr lang="en-US" dirty="0" err="1"/>
              <a:t>ALoMCP</a:t>
            </a:r>
            <a:r>
              <a:rPr lang="en-US" dirty="0"/>
              <a:t> seeks to address?</a:t>
            </a:r>
          </a:p>
          <a:p>
            <a:r>
              <a:rPr lang="en-US" dirty="0"/>
              <a:t>Who is involved?</a:t>
            </a:r>
          </a:p>
          <a:p>
            <a:r>
              <a:rPr lang="en-US" dirty="0"/>
              <a:t>Who needs to take action?</a:t>
            </a:r>
          </a:p>
          <a:p>
            <a:r>
              <a:rPr lang="en-US" dirty="0"/>
              <a:t>What support is available? Funding levels for settings changes and relay replacement</a:t>
            </a:r>
          </a:p>
          <a:p>
            <a:r>
              <a:rPr lang="en-US" dirty="0"/>
              <a:t>Application and implementation process</a:t>
            </a:r>
          </a:p>
          <a:p>
            <a:endParaRPr lang="en-US" dirty="0"/>
          </a:p>
        </p:txBody>
      </p:sp>
      <p:sp>
        <p:nvSpPr>
          <p:cNvPr id="4" name="Slide Number Placeholder 3"/>
          <p:cNvSpPr>
            <a:spLocks noGrp="1"/>
          </p:cNvSpPr>
          <p:nvPr>
            <p:ph type="sldNum" sz="quarter" idx="5"/>
          </p:nvPr>
        </p:nvSpPr>
        <p:spPr/>
        <p:txBody>
          <a:bodyPr/>
          <a:lstStyle/>
          <a:p>
            <a:fld id="{BDA6DD83-4331-4896-BF91-AAD7C0A894AE}" type="slidenum">
              <a:rPr lang="en-GB" smtClean="0"/>
              <a:t>2</a:t>
            </a:fld>
            <a:endParaRPr lang="en-GB"/>
          </a:p>
        </p:txBody>
      </p:sp>
    </p:spTree>
    <p:extLst>
      <p:ext uri="{BB962C8B-B14F-4D97-AF65-F5344CB8AC3E}">
        <p14:creationId xmlns:p14="http://schemas.microsoft.com/office/powerpoint/2010/main" val="334417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settings change v relay replacement</a:t>
            </a:r>
          </a:p>
          <a:p>
            <a:r>
              <a:rPr lang="en-GB" dirty="0"/>
              <a:t>Where are we talking about inverters?</a:t>
            </a:r>
            <a:endParaRPr lang="en-US" dirty="0"/>
          </a:p>
        </p:txBody>
      </p:sp>
      <p:sp>
        <p:nvSpPr>
          <p:cNvPr id="4" name="Slide Number Placeholder 3"/>
          <p:cNvSpPr>
            <a:spLocks noGrp="1"/>
          </p:cNvSpPr>
          <p:nvPr>
            <p:ph type="sldNum" sz="quarter" idx="10"/>
          </p:nvPr>
        </p:nvSpPr>
        <p:spPr/>
        <p:txBody>
          <a:bodyPr/>
          <a:lstStyle/>
          <a:p>
            <a:fld id="{BDA6DD83-4331-4896-BF91-AAD7C0A894AE}" type="slidenum">
              <a:rPr lang="en-GB" smtClean="0"/>
              <a:t>5</a:t>
            </a:fld>
            <a:endParaRPr lang="en-GB"/>
          </a:p>
        </p:txBody>
      </p:sp>
    </p:spTree>
    <p:extLst>
      <p:ext uri="{BB962C8B-B14F-4D97-AF65-F5344CB8AC3E}">
        <p14:creationId xmlns:p14="http://schemas.microsoft.com/office/powerpoint/2010/main" val="125789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GB" sz="100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EE015-83A5-429B-8189-A32DB6E956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20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6CEE22-621B-4551-A143-D6CCBA972FA6}"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425552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69688-A3CC-4F5F-B9F5-AA50A45A15D6}"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354824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C8C5B-AA89-4EE0-B3E2-CD2278665033}"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234712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40"/>
            <a:ext cx="12192000" cy="685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1864121"/>
            <a:ext cx="6101800" cy="441752"/>
          </a:xfrm>
        </p:spPr>
        <p:txBody>
          <a:bodyPr>
            <a:noAutofit/>
          </a:bodyPr>
          <a:lstStyle>
            <a:lvl1pPr marL="0" indent="0">
              <a:buNone/>
              <a:defRPr sz="2903"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30294" y="711958"/>
            <a:ext cx="6101745" cy="1141985"/>
          </a:xfrm>
        </p:spPr>
        <p:txBody>
          <a:bodyPr>
            <a:noAutofit/>
          </a:bodyPr>
          <a:lstStyle>
            <a:lvl1pPr>
              <a:lnSpc>
                <a:spcPct val="80000"/>
              </a:lnSpc>
              <a:defRPr sz="4899" b="1">
                <a:solidFill>
                  <a:schemeClr val="tx2"/>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307703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30294" y="1864121"/>
            <a:ext cx="5100880" cy="441752"/>
          </a:xfrm>
        </p:spPr>
        <p:txBody>
          <a:bodyPr>
            <a:noAutofit/>
          </a:bodyPr>
          <a:lstStyle>
            <a:lvl1pPr marL="0" indent="0">
              <a:buNone/>
              <a:defRPr sz="2903"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30294" y="711958"/>
            <a:ext cx="5100834" cy="1141985"/>
          </a:xfrm>
        </p:spPr>
        <p:txBody>
          <a:bodyPr>
            <a:noAutofit/>
          </a:bodyPr>
          <a:lstStyle>
            <a:lvl1pPr>
              <a:lnSpc>
                <a:spcPct val="80000"/>
              </a:lnSpc>
              <a:defRPr sz="4899" b="1">
                <a:solidFill>
                  <a:schemeClr val="bg1"/>
                </a:solidFill>
                <a:latin typeface="+mn-lt"/>
              </a:defRPr>
            </a:lvl1pPr>
          </a:lstStyle>
          <a:p>
            <a:r>
              <a:rPr lang="en-US"/>
              <a:t>Click to edit Master title style</a:t>
            </a:r>
            <a:endParaRPr lang="en-GB" dirty="0"/>
          </a:p>
        </p:txBody>
      </p:sp>
    </p:spTree>
    <p:extLst>
      <p:ext uri="{BB962C8B-B14F-4D97-AF65-F5344CB8AC3E}">
        <p14:creationId xmlns:p14="http://schemas.microsoft.com/office/powerpoint/2010/main" val="884580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3" y="5920462"/>
            <a:ext cx="2547561" cy="82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30294" y="711956"/>
            <a:ext cx="3716363" cy="1335862"/>
          </a:xfrm>
        </p:spPr>
        <p:txBody>
          <a:bodyPr anchor="b">
            <a:noAutofit/>
          </a:bodyPr>
          <a:lstStyle>
            <a:lvl1pPr algn="l">
              <a:lnSpc>
                <a:spcPct val="70000"/>
              </a:lnSpc>
              <a:defRPr sz="4899" b="1">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bg1"/>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GB" dirty="0"/>
          </a:p>
        </p:txBody>
      </p:sp>
    </p:spTree>
    <p:extLst>
      <p:ext uri="{BB962C8B-B14F-4D97-AF65-F5344CB8AC3E}">
        <p14:creationId xmlns:p14="http://schemas.microsoft.com/office/powerpoint/2010/main" val="207515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6402" y="5921902"/>
            <a:ext cx="2541801" cy="82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30294" y="711956"/>
            <a:ext cx="3716363" cy="1335735"/>
          </a:xfrm>
        </p:spPr>
        <p:txBody>
          <a:bodyPr anchor="b">
            <a:noAutofit/>
          </a:bodyPr>
          <a:lstStyle>
            <a:lvl1pPr algn="l">
              <a:lnSpc>
                <a:spcPct val="70000"/>
              </a:lnSpc>
              <a:defRPr sz="4899" b="1">
                <a:solidFill>
                  <a:schemeClr val="tx2"/>
                </a:solidFill>
                <a:latin typeface="+mn-lt"/>
              </a:defRPr>
            </a:lvl1pPr>
          </a:lstStyle>
          <a:p>
            <a:r>
              <a:rPr lang="en-US"/>
              <a:t>Click to edit Master title style</a:t>
            </a:r>
            <a:endParaRPr lang="en-GB" dirty="0"/>
          </a:p>
        </p:txBody>
      </p:sp>
      <p:sp>
        <p:nvSpPr>
          <p:cNvPr id="7" name="Subtitle 2"/>
          <p:cNvSpPr>
            <a:spLocks noGrp="1"/>
          </p:cNvSpPr>
          <p:nvPr>
            <p:ph type="subTitle" idx="1"/>
          </p:nvPr>
        </p:nvSpPr>
        <p:spPr>
          <a:xfrm>
            <a:off x="630293" y="2082068"/>
            <a:ext cx="2592409" cy="557340"/>
          </a:xfrm>
        </p:spPr>
        <p:txBody>
          <a:bodyPr>
            <a:normAutofit/>
          </a:bodyPr>
          <a:lstStyle>
            <a:lvl1pPr marL="0" indent="0" algn="l">
              <a:buNone/>
              <a:defRPr sz="3084" b="0">
                <a:solidFill>
                  <a:schemeClr val="tx2"/>
                </a:solidFill>
              </a:defRPr>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endParaRPr lang="en-GB" dirty="0"/>
          </a:p>
        </p:txBody>
      </p:sp>
    </p:spTree>
    <p:extLst>
      <p:ext uri="{BB962C8B-B14F-4D97-AF65-F5344CB8AC3E}">
        <p14:creationId xmlns:p14="http://schemas.microsoft.com/office/powerpoint/2010/main" val="243717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ubtitle, Text, 2 Picture frames">
    <p:spTree>
      <p:nvGrpSpPr>
        <p:cNvPr id="1" name=""/>
        <p:cNvGrpSpPr/>
        <p:nvPr/>
      </p:nvGrpSpPr>
      <p:grpSpPr>
        <a:xfrm>
          <a:off x="0" y="0"/>
          <a:ext cx="0" cy="0"/>
          <a:chOff x="0" y="0"/>
          <a:chExt cx="0" cy="0"/>
        </a:xfrm>
      </p:grpSpPr>
      <p:sp>
        <p:nvSpPr>
          <p:cNvPr id="11" name="Title 6"/>
          <p:cNvSpPr>
            <a:spLocks noGrp="1"/>
          </p:cNvSpPr>
          <p:nvPr>
            <p:ph type="title"/>
          </p:nvPr>
        </p:nvSpPr>
        <p:spPr>
          <a:xfrm>
            <a:off x="630294" y="591357"/>
            <a:ext cx="7259804" cy="442854"/>
          </a:xfrm>
        </p:spPr>
        <p:txBody>
          <a:bodyPr>
            <a:noAutofit/>
          </a:bodyPr>
          <a:lstStyle>
            <a:lvl1pPr>
              <a:defRPr sz="3992" b="1">
                <a:solidFill>
                  <a:schemeClr val="tx2"/>
                </a:solidFill>
                <a:latin typeface="+mn-lt"/>
              </a:defRPr>
            </a:lvl1pPr>
          </a:lstStyle>
          <a:p>
            <a:r>
              <a:rPr lang="en-US"/>
              <a:t>Click to edit Master title style</a:t>
            </a:r>
            <a:endParaRPr lang="en-GB" dirty="0"/>
          </a:p>
        </p:txBody>
      </p:sp>
      <p:sp>
        <p:nvSpPr>
          <p:cNvPr id="12" name="Text Placeholder 13"/>
          <p:cNvSpPr>
            <a:spLocks noGrp="1"/>
          </p:cNvSpPr>
          <p:nvPr>
            <p:ph type="body" sz="quarter" idx="13"/>
          </p:nvPr>
        </p:nvSpPr>
        <p:spPr>
          <a:xfrm>
            <a:off x="630294" y="1034155"/>
            <a:ext cx="7259804" cy="441752"/>
          </a:xfrm>
        </p:spPr>
        <p:txBody>
          <a:bodyPr>
            <a:noAutofit/>
          </a:bodyPr>
          <a:lstStyle>
            <a:lvl1pPr marL="0" indent="0">
              <a:buNone/>
              <a:defRPr sz="2540">
                <a:solidFill>
                  <a:schemeClr val="tx2"/>
                </a:solidFill>
                <a:latin typeface="+mn-lt"/>
              </a:defRPr>
            </a:lvl1pPr>
          </a:lstStyle>
          <a:p>
            <a:pPr lvl="0"/>
            <a:r>
              <a:rPr lang="en-US"/>
              <a:t>Click to edit Master text styles</a:t>
            </a:r>
          </a:p>
        </p:txBody>
      </p:sp>
      <p:sp>
        <p:nvSpPr>
          <p:cNvPr id="13" name="Text Placeholder 15"/>
          <p:cNvSpPr>
            <a:spLocks noGrp="1"/>
          </p:cNvSpPr>
          <p:nvPr>
            <p:ph type="body" sz="quarter" idx="14"/>
          </p:nvPr>
        </p:nvSpPr>
        <p:spPr>
          <a:xfrm>
            <a:off x="630294" y="1810976"/>
            <a:ext cx="7259804" cy="3597110"/>
          </a:xfrm>
        </p:spPr>
        <p:txBody>
          <a:bodyPr/>
          <a:lstStyle>
            <a:lvl1pPr marL="161300" indent="-161300">
              <a:buClr>
                <a:schemeClr val="tx2"/>
              </a:buClr>
              <a:defRPr sz="1996">
                <a:solidFill>
                  <a:schemeClr val="accent2">
                    <a:lumMod val="10000"/>
                  </a:schemeClr>
                </a:solidFill>
              </a:defRPr>
            </a:lvl1pPr>
            <a:lvl2pPr marL="322600" indent="-161300">
              <a:buFont typeface="Calibri" panose="020F0502020204030204" pitchFamily="34" charset="0"/>
              <a:buChar char="◦"/>
              <a:defRPr sz="1633">
                <a:solidFill>
                  <a:schemeClr val="tx2"/>
                </a:solidFill>
              </a:defRPr>
            </a:lvl2p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15"/>
          </p:nvPr>
        </p:nvSpPr>
        <p:spPr>
          <a:xfrm>
            <a:off x="630770" y="6335226"/>
            <a:ext cx="10867096" cy="198741"/>
          </a:xfrm>
        </p:spPr>
        <p:txBody>
          <a:bodyPr/>
          <a:lstStyle>
            <a:lvl1pPr algn="ctr">
              <a:defRPr sz="1089">
                <a:solidFill>
                  <a:schemeClr val="tx1">
                    <a:tint val="75000"/>
                  </a:schemeClr>
                </a:solidFill>
              </a:defRPr>
            </a:lvl1pPr>
          </a:lstStyle>
          <a:p>
            <a:pPr>
              <a:defRPr/>
            </a:pPr>
            <a:fld id="{34C50F2F-727C-49E3-8CA1-DFA82DF77704}" type="slidenum">
              <a:rPr lang="en-GB"/>
              <a:pPr>
                <a:defRPr/>
              </a:pPr>
              <a:t>‹#›</a:t>
            </a:fld>
            <a:endParaRPr lang="en-GB" dirty="0"/>
          </a:p>
        </p:txBody>
      </p:sp>
    </p:spTree>
    <p:extLst>
      <p:ext uri="{BB962C8B-B14F-4D97-AF65-F5344CB8AC3E}">
        <p14:creationId xmlns:p14="http://schemas.microsoft.com/office/powerpoint/2010/main" val="419491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56F33-C3E9-47E1-8591-0BCEAA510E33}"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258083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3AE91D-758F-46CD-BE15-109AB7A6EA71}" type="datetime1">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6315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42E958-B5A2-47E1-9664-9FB4F228808D}" type="datetime1">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145481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5F11FC-FDF7-4A49-87E0-CBDE716EE193}" type="datetime1">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187032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4A2456-908A-4359-9E2B-84CD0CF14FEB}" type="datetime1">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417696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5D49E-8FB9-4875-8976-C02E59E85AB5}" type="datetime1">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259958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2429D8-CEDB-4D33-9170-BC21FE5FB428}" type="datetime1">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1804114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45BD77-22D3-4C02-ADA7-F414D2D4C9C0}" type="datetime1">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18527-B6BB-4492-8DB8-97D7C1DB542E}" type="slidenum">
              <a:rPr lang="en-US" smtClean="0"/>
              <a:t>‹#›</a:t>
            </a:fld>
            <a:endParaRPr lang="en-US"/>
          </a:p>
        </p:txBody>
      </p:sp>
    </p:spTree>
    <p:extLst>
      <p:ext uri="{BB962C8B-B14F-4D97-AF65-F5344CB8AC3E}">
        <p14:creationId xmlns:p14="http://schemas.microsoft.com/office/powerpoint/2010/main" val="161230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39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FD490-EE34-4999-83B6-DBBA24339814}" type="datetime1">
              <a:rPr lang="en-US" smtClean="0"/>
              <a:t>3/27/2020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18527-B6BB-4492-8DB8-97D7C1DB542E}" type="slidenum">
              <a:rPr lang="en-US" smtClean="0"/>
              <a:t>‹#›</a:t>
            </a:fld>
            <a:endParaRPr lang="en-US"/>
          </a:p>
        </p:txBody>
      </p:sp>
      <p:pic>
        <p:nvPicPr>
          <p:cNvPr id="7" name="Picture 6">
            <a:extLst>
              <a:ext uri="{FF2B5EF4-FFF2-40B4-BE49-F238E27FC236}">
                <a16:creationId xmlns:a16="http://schemas.microsoft.com/office/drawing/2014/main" id="{AA4A98CD-C8B3-4B44-910B-9011E07BE981}"/>
              </a:ext>
            </a:extLst>
          </p:cNvPr>
          <p:cNvPicPr>
            <a:picLocks noChangeAspect="1"/>
          </p:cNvPicPr>
          <p:nvPr userDrawn="1"/>
        </p:nvPicPr>
        <p:blipFill rotWithShape="1">
          <a:blip r:embed="rId13"/>
          <a:srcRect t="10704" r="7914"/>
          <a:stretch/>
        </p:blipFill>
        <p:spPr>
          <a:xfrm>
            <a:off x="8920755" y="136524"/>
            <a:ext cx="3174263" cy="1509713"/>
          </a:xfrm>
          <a:prstGeom prst="rect">
            <a:avLst/>
          </a:prstGeom>
        </p:spPr>
      </p:pic>
    </p:spTree>
    <p:extLst>
      <p:ext uri="{BB962C8B-B14F-4D97-AF65-F5344CB8AC3E}">
        <p14:creationId xmlns:p14="http://schemas.microsoft.com/office/powerpoint/2010/main" val="455185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146" y="365798"/>
            <a:ext cx="10515708"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838146" y="1826112"/>
            <a:ext cx="10515708"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838146" y="6356827"/>
            <a:ext cx="2741976" cy="364359"/>
          </a:xfrm>
          <a:prstGeom prst="rect">
            <a:avLst/>
          </a:prstGeom>
        </p:spPr>
        <p:txBody>
          <a:bodyPr vert="horz" lIns="91440" tIns="45720" rIns="91440" bIns="45720" rtlCol="0" anchor="ctr"/>
          <a:lstStyle>
            <a:lvl1pPr algn="l"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038078" y="6356827"/>
            <a:ext cx="4115844" cy="364359"/>
          </a:xfrm>
          <a:prstGeom prst="rect">
            <a:avLst/>
          </a:prstGeom>
        </p:spPr>
        <p:txBody>
          <a:bodyPr vert="horz" lIns="91440" tIns="45720" rIns="91440" bIns="45720" rtlCol="0" anchor="ctr"/>
          <a:lstStyle>
            <a:lvl1pPr algn="ctr" fontAlgn="auto">
              <a:spcBef>
                <a:spcPts val="0"/>
              </a:spcBef>
              <a:spcAft>
                <a:spcPts val="0"/>
              </a:spcAft>
              <a:defRPr sz="1089">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1878" y="6356827"/>
            <a:ext cx="2741976" cy="364359"/>
          </a:xfrm>
          <a:prstGeom prst="rect">
            <a:avLst/>
          </a:prstGeom>
        </p:spPr>
        <p:txBody>
          <a:bodyPr vert="horz" lIns="91440" tIns="45720" rIns="91440" bIns="45720" rtlCol="0" anchor="ctr"/>
          <a:lstStyle>
            <a:lvl1pPr algn="r" fontAlgn="auto">
              <a:spcBef>
                <a:spcPts val="0"/>
              </a:spcBef>
              <a:spcAft>
                <a:spcPts val="0"/>
              </a:spcAft>
              <a:defRPr sz="1089">
                <a:solidFill>
                  <a:schemeClr val="tx1">
                    <a:tint val="75000"/>
                  </a:schemeClr>
                </a:solidFill>
                <a:latin typeface="+mn-lt"/>
                <a:cs typeface="+mn-cs"/>
              </a:defRPr>
            </a:lvl1pPr>
          </a:lstStyle>
          <a:p>
            <a:pPr>
              <a:defRPr/>
            </a:pPr>
            <a:fld id="{0718DF84-226E-425C-B965-573E7BF7F2E1}" type="slidenum">
              <a:rPr lang="en-GB"/>
              <a:pPr>
                <a:defRPr/>
              </a:pPr>
              <a:t>‹#›</a:t>
            </a:fld>
            <a:endParaRPr lang="en-GB"/>
          </a:p>
        </p:txBody>
      </p:sp>
    </p:spTree>
    <p:extLst>
      <p:ext uri="{BB962C8B-B14F-4D97-AF65-F5344CB8AC3E}">
        <p14:creationId xmlns:p14="http://schemas.microsoft.com/office/powerpoint/2010/main" val="364601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0" fontAlgn="base" hangingPunct="0">
        <a:lnSpc>
          <a:spcPct val="90000"/>
        </a:lnSpc>
        <a:spcBef>
          <a:spcPct val="0"/>
        </a:spcBef>
        <a:spcAft>
          <a:spcPct val="0"/>
        </a:spcAft>
        <a:defRPr sz="3992" kern="1200">
          <a:solidFill>
            <a:schemeClr val="tx2"/>
          </a:solidFill>
          <a:latin typeface="+mj-lt"/>
          <a:ea typeface="+mj-ea"/>
          <a:cs typeface="+mj-cs"/>
        </a:defRPr>
      </a:lvl1pPr>
      <a:lvl2pPr algn="l" rtl="0" eaLnBrk="0" fontAlgn="base" hangingPunct="0">
        <a:lnSpc>
          <a:spcPct val="90000"/>
        </a:lnSpc>
        <a:spcBef>
          <a:spcPct val="0"/>
        </a:spcBef>
        <a:spcAft>
          <a:spcPct val="0"/>
        </a:spcAft>
        <a:defRPr sz="3992">
          <a:solidFill>
            <a:schemeClr val="tx2"/>
          </a:solidFill>
          <a:latin typeface="Calibri Light" pitchFamily="34" charset="0"/>
        </a:defRPr>
      </a:lvl2pPr>
      <a:lvl3pPr algn="l" rtl="0" eaLnBrk="0" fontAlgn="base" hangingPunct="0">
        <a:lnSpc>
          <a:spcPct val="90000"/>
        </a:lnSpc>
        <a:spcBef>
          <a:spcPct val="0"/>
        </a:spcBef>
        <a:spcAft>
          <a:spcPct val="0"/>
        </a:spcAft>
        <a:defRPr sz="3992">
          <a:solidFill>
            <a:schemeClr val="tx2"/>
          </a:solidFill>
          <a:latin typeface="Calibri Light" pitchFamily="34" charset="0"/>
        </a:defRPr>
      </a:lvl3pPr>
      <a:lvl4pPr algn="l" rtl="0" eaLnBrk="0" fontAlgn="base" hangingPunct="0">
        <a:lnSpc>
          <a:spcPct val="90000"/>
        </a:lnSpc>
        <a:spcBef>
          <a:spcPct val="0"/>
        </a:spcBef>
        <a:spcAft>
          <a:spcPct val="0"/>
        </a:spcAft>
        <a:defRPr sz="3992">
          <a:solidFill>
            <a:schemeClr val="tx2"/>
          </a:solidFill>
          <a:latin typeface="Calibri Light" pitchFamily="34" charset="0"/>
        </a:defRPr>
      </a:lvl4pPr>
      <a:lvl5pPr algn="l" rtl="0" eaLnBrk="0" fontAlgn="base" hangingPunct="0">
        <a:lnSpc>
          <a:spcPct val="90000"/>
        </a:lnSpc>
        <a:spcBef>
          <a:spcPct val="0"/>
        </a:spcBef>
        <a:spcAft>
          <a:spcPct val="0"/>
        </a:spcAft>
        <a:defRPr sz="3992">
          <a:solidFill>
            <a:schemeClr val="tx2"/>
          </a:solidFill>
          <a:latin typeface="Calibri Light" pitchFamily="34" charset="0"/>
        </a:defRPr>
      </a:lvl5pPr>
      <a:lvl6pPr marL="414772" algn="l" rtl="0" fontAlgn="base">
        <a:lnSpc>
          <a:spcPct val="90000"/>
        </a:lnSpc>
        <a:spcBef>
          <a:spcPct val="0"/>
        </a:spcBef>
        <a:spcAft>
          <a:spcPct val="0"/>
        </a:spcAft>
        <a:defRPr sz="3992">
          <a:solidFill>
            <a:schemeClr val="tx2"/>
          </a:solidFill>
          <a:latin typeface="Calibri Light" pitchFamily="34" charset="0"/>
        </a:defRPr>
      </a:lvl6pPr>
      <a:lvl7pPr marL="829544" algn="l" rtl="0" fontAlgn="base">
        <a:lnSpc>
          <a:spcPct val="90000"/>
        </a:lnSpc>
        <a:spcBef>
          <a:spcPct val="0"/>
        </a:spcBef>
        <a:spcAft>
          <a:spcPct val="0"/>
        </a:spcAft>
        <a:defRPr sz="3992">
          <a:solidFill>
            <a:schemeClr val="tx2"/>
          </a:solidFill>
          <a:latin typeface="Calibri Light" pitchFamily="34" charset="0"/>
        </a:defRPr>
      </a:lvl7pPr>
      <a:lvl8pPr marL="1244316" algn="l" rtl="0" fontAlgn="base">
        <a:lnSpc>
          <a:spcPct val="90000"/>
        </a:lnSpc>
        <a:spcBef>
          <a:spcPct val="0"/>
        </a:spcBef>
        <a:spcAft>
          <a:spcPct val="0"/>
        </a:spcAft>
        <a:defRPr sz="3992">
          <a:solidFill>
            <a:schemeClr val="tx2"/>
          </a:solidFill>
          <a:latin typeface="Calibri Light" pitchFamily="34" charset="0"/>
        </a:defRPr>
      </a:lvl8pPr>
      <a:lvl9pPr marL="1659087" algn="l" rtl="0" fontAlgn="base">
        <a:lnSpc>
          <a:spcPct val="90000"/>
        </a:lnSpc>
        <a:spcBef>
          <a:spcPct val="0"/>
        </a:spcBef>
        <a:spcAft>
          <a:spcPct val="0"/>
        </a:spcAft>
        <a:defRPr sz="3992">
          <a:solidFill>
            <a:schemeClr val="tx2"/>
          </a:solidFill>
          <a:latin typeface="Calibri Light" pitchFamily="34" charset="0"/>
        </a:defRPr>
      </a:lvl9pPr>
    </p:titleStyle>
    <p:bodyStyle>
      <a:lvl1pPr marL="207386" indent="-207386" algn="l" rtl="0" eaLnBrk="0" fontAlgn="base" hangingPunct="0">
        <a:lnSpc>
          <a:spcPct val="90000"/>
        </a:lnSpc>
        <a:spcBef>
          <a:spcPts val="907"/>
        </a:spcBef>
        <a:spcAft>
          <a:spcPct val="0"/>
        </a:spcAft>
        <a:buFont typeface="Arial" charset="0"/>
        <a:buChar char="•"/>
        <a:defRPr sz="1996" kern="1200">
          <a:solidFill>
            <a:srgbClr val="161618"/>
          </a:solidFill>
          <a:latin typeface="+mn-lt"/>
          <a:ea typeface="+mn-ea"/>
          <a:cs typeface="+mn-cs"/>
        </a:defRPr>
      </a:lvl1pPr>
      <a:lvl2pPr marL="409011" indent="-161300" algn="l" rtl="0" eaLnBrk="0" fontAlgn="base" hangingPunct="0">
        <a:lnSpc>
          <a:spcPct val="90000"/>
        </a:lnSpc>
        <a:spcBef>
          <a:spcPts val="454"/>
        </a:spcBef>
        <a:spcAft>
          <a:spcPct val="0"/>
        </a:spcAft>
        <a:buFont typeface="Courier New" pitchFamily="49" charset="0"/>
        <a:buChar char="o"/>
        <a:defRPr kern="1200">
          <a:solidFill>
            <a:schemeClr val="tx2"/>
          </a:solidFill>
          <a:latin typeface="+mn-lt"/>
          <a:ea typeface="+mn-ea"/>
          <a:cs typeface="+mn-cs"/>
        </a:defRPr>
      </a:lvl2pPr>
      <a:lvl3pPr marL="1036930" indent="-207386" algn="l" rtl="0" eaLnBrk="0" fontAlgn="base" hangingPunct="0">
        <a:lnSpc>
          <a:spcPct val="90000"/>
        </a:lnSpc>
        <a:spcBef>
          <a:spcPts val="454"/>
        </a:spcBef>
        <a:spcAft>
          <a:spcPct val="0"/>
        </a:spcAft>
        <a:buFont typeface="Arial" charset="0"/>
        <a:buChar char="•"/>
        <a:defRPr sz="1814" kern="1200">
          <a:solidFill>
            <a:schemeClr val="tx1"/>
          </a:solidFill>
          <a:latin typeface="+mn-lt"/>
          <a:ea typeface="+mn-ea"/>
          <a:cs typeface="+mn-cs"/>
        </a:defRPr>
      </a:lvl3pPr>
      <a:lvl4pPr marL="1451701"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4pPr>
      <a:lvl5pPr marL="1866473" indent="-207386" algn="l" rtl="0" eaLnBrk="0" fontAlgn="base" hangingPunct="0">
        <a:lnSpc>
          <a:spcPct val="90000"/>
        </a:lnSpc>
        <a:spcBef>
          <a:spcPts val="454"/>
        </a:spcBef>
        <a:spcAft>
          <a:spcPct val="0"/>
        </a:spcAft>
        <a:buFont typeface="Arial" charset="0"/>
        <a:buChar char="•"/>
        <a:defRPr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hyperlink" Target="https://www.energynetworks.org/electricity/engineering/accelerated-loss-of-mains-change-programme.html" TargetMode="Externa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energynetworks.org/assets/files/200317%20Open%20Letter%20to%20Inverter%20Manufacturers%20website.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hyperlink" Target="https://www.energynetworks.org/assets/files/200304%20%20technical%20FAQ.pd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sma-uk.com/service-support/accelerated-loss-of-mains-change-programme-alomcp.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mailto:G59protectionsettings@ukpowernetworks.co.uk" TargetMode="External"/><Relationship Id="rId13" Type="http://schemas.openxmlformats.org/officeDocument/2006/relationships/hyperlink" Target="mailto:ESPEGeneration@espug.com" TargetMode="External"/><Relationship Id="rId18" Type="http://schemas.openxmlformats.org/officeDocument/2006/relationships/hyperlink" Target="mailto:mail@murphygroup.co.uk" TargetMode="External"/><Relationship Id="rId3" Type="http://schemas.openxmlformats.org/officeDocument/2006/relationships/hyperlink" Target="https://www.energynetworks.org/electricity/engineering/accelerated-loss-of-mains-change-programme.html" TargetMode="External"/><Relationship Id="rId21" Type="http://schemas.openxmlformats.org/officeDocument/2006/relationships/hyperlink" Target="mailto:UK-networks@vattenfall.com" TargetMode="External"/><Relationship Id="rId7" Type="http://schemas.openxmlformats.org/officeDocument/2006/relationships/hyperlink" Target="mailto:G59protectionsettings@spenergynetworks.co.uk" TargetMode="External"/><Relationship Id="rId12" Type="http://schemas.openxmlformats.org/officeDocument/2006/relationships/hyperlink" Target="mailto:controlEAN@EnergyAssets.co.uk" TargetMode="External"/><Relationship Id="rId17" Type="http://schemas.openxmlformats.org/officeDocument/2006/relationships/hyperlink" Target="mailto:REllison@leeputilities.co.uk" TargetMode="External"/><Relationship Id="rId2" Type="http://schemas.openxmlformats.org/officeDocument/2006/relationships/hyperlink" Target="https://www.ena-eng.org/ALoMCP/" TargetMode="External"/><Relationship Id="rId16" Type="http://schemas.openxmlformats.org/officeDocument/2006/relationships/hyperlink" Target="mailto:info@harlaxtonenergynetworks.com" TargetMode="External"/><Relationship Id="rId20" Type="http://schemas.openxmlformats.org/officeDocument/2006/relationships/hyperlink" Target="mailto:enquiries@utilityassets.co.uk" TargetMode="External"/><Relationship Id="rId1" Type="http://schemas.openxmlformats.org/officeDocument/2006/relationships/slideLayout" Target="../slideLayouts/slideLayout4.xml"/><Relationship Id="rId6" Type="http://schemas.openxmlformats.org/officeDocument/2006/relationships/hyperlink" Target="mailto:G59protectionsettings@sse.com" TargetMode="External"/><Relationship Id="rId11" Type="http://schemas.openxmlformats.org/officeDocument/2006/relationships/hyperlink" Target="mailto:electricityinfo@energetics-uk.com" TargetMode="External"/><Relationship Id="rId5" Type="http://schemas.openxmlformats.org/officeDocument/2006/relationships/hyperlink" Target="mailto:G59protectionsettings@northernpowergrid.com" TargetMode="External"/><Relationship Id="rId15" Type="http://schemas.openxmlformats.org/officeDocument/2006/relationships/hyperlink" Target="mailto:G59protectionsettings@gtc-uk.co.uk" TargetMode="External"/><Relationship Id="rId10" Type="http://schemas.openxmlformats.org/officeDocument/2006/relationships/hyperlink" Target="mailto:enquiries@eclipsepower.co.uk" TargetMode="External"/><Relationship Id="rId19" Type="http://schemas.openxmlformats.org/officeDocument/2006/relationships/hyperlink" Target="mailto:newconnections@ukpowerdistribution.co.uk" TargetMode="External"/><Relationship Id="rId4" Type="http://schemas.openxmlformats.org/officeDocument/2006/relationships/hyperlink" Target="mailto:ALoMCP@enwl.co.uk" TargetMode="External"/><Relationship Id="rId9" Type="http://schemas.openxmlformats.org/officeDocument/2006/relationships/hyperlink" Target="mailto:ALoMCP@westernpower.co.uk" TargetMode="External"/><Relationship Id="rId14" Type="http://schemas.openxmlformats.org/officeDocument/2006/relationships/hyperlink" Target="mailto:enquiries@fulcrum.co.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ena-eng.org/ALoMCP" TargetMode="External"/><Relationship Id="rId2" Type="http://schemas.openxmlformats.org/officeDocument/2006/relationships/hyperlink" Target="https://www.energynetworks.org/electricity/engineering/accelerated-loss-of-mains-change-programme.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nergynetworks.org/electricity/engineering/accelerated-loss-of-mains-change-programm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na-eng.org/ALoMC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networks.org/electricity/engineering/accelerated-loss-of-mains-change-programme.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ena-eng.org/ALoMC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ena-eng.org/ALoMCP" TargetMode="External"/><Relationship Id="rId2" Type="http://schemas.openxmlformats.org/officeDocument/2006/relationships/hyperlink" Target="https://www.energynetworks.org/electricity/engineering/accelerated-loss-of-mains-change-programm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nergynetworks.org/electricity/engineering/accelerated-loss-of-mains-change-programme.html" TargetMode="External"/><Relationship Id="rId2" Type="http://schemas.openxmlformats.org/officeDocument/2006/relationships/hyperlink" Target="https://www.energynetworks.org/assets/files/ALoMCP%20Payment%20Process%20Specification%20version%202.0.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nergynetworks.org/assets/files/ALoMCP%20Delivery%20Assurance%20Policy%20version%204.0.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1064" y="3354388"/>
            <a:ext cx="9294125" cy="3301355"/>
          </a:xfrm>
        </p:spPr>
        <p:txBody>
          <a:bodyPr>
            <a:normAutofit fontScale="77500" lnSpcReduction="20000"/>
          </a:bodyPr>
          <a:lstStyle/>
          <a:p>
            <a:endParaRPr lang="en-GB" sz="3200" b="1" dirty="0"/>
          </a:p>
          <a:p>
            <a:r>
              <a:rPr lang="en-GB" sz="3200" b="1" dirty="0"/>
              <a:t>WEBINAR WILL BEGIN AT 13:05</a:t>
            </a:r>
          </a:p>
          <a:p>
            <a:r>
              <a:rPr lang="en-GB" sz="3200" b="1" dirty="0"/>
              <a:t>Friday 27 March 2020</a:t>
            </a:r>
          </a:p>
          <a:p>
            <a:endParaRPr lang="en-GB" sz="3200" b="1" dirty="0"/>
          </a:p>
          <a:p>
            <a:endParaRPr lang="en-GB" sz="3200" b="1" dirty="0"/>
          </a:p>
          <a:p>
            <a:endParaRPr lang="en-GB" sz="3200" b="1" dirty="0"/>
          </a:p>
          <a:p>
            <a:endParaRPr lang="en-GB" sz="3200" b="1" dirty="0"/>
          </a:p>
          <a:p>
            <a:r>
              <a:rPr lang="en-US" sz="2100" dirty="0">
                <a:hlinkClick r:id="rId2"/>
              </a:rPr>
              <a:t>https://www.energynetworks.org/electricity/engineering/accelerated-loss-of-mains-change-programme.html</a:t>
            </a:r>
            <a:endParaRPr lang="en-US" sz="2100" dirty="0"/>
          </a:p>
          <a:p>
            <a:endParaRPr lang="en-GB" sz="3200" b="1" dirty="0"/>
          </a:p>
          <a:p>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87" y="202256"/>
            <a:ext cx="6325225" cy="3099361"/>
          </a:xfrm>
          <a:prstGeom prst="rect">
            <a:avLst/>
          </a:prstGeom>
        </p:spPr>
      </p:pic>
      <p:graphicFrame>
        <p:nvGraphicFramePr>
          <p:cNvPr id="4" name="Content Placeholder 3">
            <a:extLst>
              <a:ext uri="{FF2B5EF4-FFF2-40B4-BE49-F238E27FC236}">
                <a16:creationId xmlns:a16="http://schemas.microsoft.com/office/drawing/2014/main" id="{E2B17E88-51F8-48B5-88F5-E986C59B1E02}"/>
              </a:ext>
            </a:extLst>
          </p:cNvPr>
          <p:cNvGraphicFramePr>
            <a:graphicFrameLocks/>
          </p:cNvGraphicFramePr>
          <p:nvPr>
            <p:extLst>
              <p:ext uri="{D42A27DB-BD31-4B8C-83A1-F6EECF244321}">
                <p14:modId xmlns:p14="http://schemas.microsoft.com/office/powerpoint/2010/main" val="677876460"/>
              </p:ext>
            </p:extLst>
          </p:nvPr>
        </p:nvGraphicFramePr>
        <p:xfrm>
          <a:off x="8243113" y="2317580"/>
          <a:ext cx="5791200" cy="2953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74556A06-666E-4734-89D8-AEE777FEC3F3}"/>
              </a:ext>
            </a:extLst>
          </p:cNvPr>
          <p:cNvSpPr txBox="1">
            <a:spLocks/>
          </p:cNvSpPr>
          <p:nvPr/>
        </p:nvSpPr>
        <p:spPr>
          <a:xfrm>
            <a:off x="285829" y="979227"/>
            <a:ext cx="2127913" cy="574582"/>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chemeClr val="accent2"/>
                </a:solidFill>
              </a:rPr>
              <a:t>Your Questions</a:t>
            </a:r>
            <a:endParaRPr lang="en-US" b="1" dirty="0">
              <a:solidFill>
                <a:schemeClr val="accent2"/>
              </a:solidFill>
              <a:highlight>
                <a:srgbClr val="FFFF00"/>
              </a:highlight>
            </a:endParaRPr>
          </a:p>
        </p:txBody>
      </p:sp>
      <p:sp>
        <p:nvSpPr>
          <p:cNvPr id="7" name="TextBox 6">
            <a:extLst>
              <a:ext uri="{FF2B5EF4-FFF2-40B4-BE49-F238E27FC236}">
                <a16:creationId xmlns:a16="http://schemas.microsoft.com/office/drawing/2014/main" id="{9484B3C4-257C-4B8D-9341-15EDC3AE985B}"/>
              </a:ext>
            </a:extLst>
          </p:cNvPr>
          <p:cNvSpPr txBox="1"/>
          <p:nvPr/>
        </p:nvSpPr>
        <p:spPr>
          <a:xfrm>
            <a:off x="124116" y="1501751"/>
            <a:ext cx="2793896"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defRPr/>
            </a:pPr>
            <a:r>
              <a:rPr lang="en-GB" sz="1200" dirty="0">
                <a:solidFill>
                  <a:prstClr val="black"/>
                </a:solidFill>
              </a:rPr>
              <a:t>Webinar participants have been set to ‘listen-only’ mode to aide the smooth running of the webinar.</a:t>
            </a:r>
          </a:p>
          <a:p>
            <a:pPr marL="285750" indent="-285750">
              <a:spcAft>
                <a:spcPts val="600"/>
              </a:spcAft>
              <a:buFont typeface="Arial" panose="020B0604020202020204" pitchFamily="34" charset="0"/>
              <a:buChar char="•"/>
              <a:defRPr/>
            </a:pPr>
            <a:r>
              <a:rPr lang="en-GB" sz="1200" dirty="0">
                <a:solidFill>
                  <a:prstClr val="black"/>
                </a:solidFill>
              </a:rPr>
              <a:t>To raise your questions: please type questions in the ‘chat’ function of this </a:t>
            </a:r>
            <a:r>
              <a:rPr lang="en-GB" sz="1200" dirty="0" err="1">
                <a:solidFill>
                  <a:prstClr val="black"/>
                </a:solidFill>
              </a:rPr>
              <a:t>webex</a:t>
            </a:r>
            <a:r>
              <a:rPr lang="en-GB" sz="1200" dirty="0">
                <a:solidFill>
                  <a:prstClr val="black"/>
                </a:solidFill>
              </a:rPr>
              <a:t> meeting</a:t>
            </a:r>
          </a:p>
          <a:p>
            <a:pPr marL="285750" lvl="0" indent="-285750">
              <a:spcAft>
                <a:spcPts val="600"/>
              </a:spcAft>
              <a:buFont typeface="Arial" panose="020B0604020202020204" pitchFamily="34" charset="0"/>
              <a:buChar char="•"/>
              <a:defRPr/>
            </a:pPr>
            <a:r>
              <a:rPr lang="en-GB" sz="1200" dirty="0">
                <a:solidFill>
                  <a:prstClr val="black"/>
                </a:solidFill>
              </a:rPr>
              <a:t>We will review questions and pick them up at appropriate points during the webinar, where possible, or at the end of the presentation.</a:t>
            </a:r>
          </a:p>
          <a:p>
            <a:pPr marL="285750" lvl="0" indent="-285750">
              <a:spcAft>
                <a:spcPts val="600"/>
              </a:spcAft>
              <a:buFont typeface="Arial" panose="020B0604020202020204" pitchFamily="34" charset="0"/>
              <a:buChar char="•"/>
              <a:defRPr/>
            </a:pPr>
            <a:r>
              <a:rPr lang="en-GB" sz="1200" dirty="0">
                <a:solidFill>
                  <a:prstClr val="black"/>
                </a:solidFill>
              </a:rPr>
              <a:t>We have also prepared some questions for you</a:t>
            </a:r>
          </a:p>
        </p:txBody>
      </p:sp>
      <p:pic>
        <p:nvPicPr>
          <p:cNvPr id="8" name="Picture 7">
            <a:extLst>
              <a:ext uri="{FF2B5EF4-FFF2-40B4-BE49-F238E27FC236}">
                <a16:creationId xmlns:a16="http://schemas.microsoft.com/office/drawing/2014/main" id="{64720924-EC61-491A-9741-65FE80FEF923}"/>
              </a:ext>
            </a:extLst>
          </p:cNvPr>
          <p:cNvPicPr>
            <a:picLocks noChangeAspect="1"/>
          </p:cNvPicPr>
          <p:nvPr/>
        </p:nvPicPr>
        <p:blipFill>
          <a:blip r:embed="rId9"/>
          <a:stretch>
            <a:fillRect/>
          </a:stretch>
        </p:blipFill>
        <p:spPr>
          <a:xfrm>
            <a:off x="1087954" y="4429568"/>
            <a:ext cx="2243256" cy="1520753"/>
          </a:xfrm>
          <a:prstGeom prst="rect">
            <a:avLst/>
          </a:prstGeom>
          <a:ln w="25400">
            <a:solidFill>
              <a:schemeClr val="accent1"/>
            </a:solidFill>
          </a:ln>
        </p:spPr>
      </p:pic>
      <p:sp>
        <p:nvSpPr>
          <p:cNvPr id="9" name="Arrow: Circular 8">
            <a:extLst>
              <a:ext uri="{FF2B5EF4-FFF2-40B4-BE49-F238E27FC236}">
                <a16:creationId xmlns:a16="http://schemas.microsoft.com/office/drawing/2014/main" id="{EA7A2013-7643-4D33-8D2B-1A6A12263DE4}"/>
              </a:ext>
            </a:extLst>
          </p:cNvPr>
          <p:cNvSpPr/>
          <p:nvPr/>
        </p:nvSpPr>
        <p:spPr>
          <a:xfrm>
            <a:off x="1214649" y="3762514"/>
            <a:ext cx="994933" cy="1113183"/>
          </a:xfrm>
          <a:prstGeom prst="circularArrow">
            <a:avLst>
              <a:gd name="adj1" fmla="val 12500"/>
              <a:gd name="adj2" fmla="val 1142319"/>
              <a:gd name="adj3" fmla="val 20457681"/>
              <a:gd name="adj4" fmla="val 1527585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175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5610" y="1374613"/>
            <a:ext cx="7130752" cy="539058"/>
          </a:xfrm>
          <a:prstGeom prst="rect">
            <a:avLst/>
          </a:prstGeom>
        </p:spPr>
        <p:txBody>
          <a:bodyPr wrap="square">
            <a:spAutoFit/>
          </a:bodyPr>
          <a:lstStyle/>
          <a:p>
            <a:pPr defTabSz="829544" fontAlgn="base">
              <a:spcBef>
                <a:spcPct val="0"/>
              </a:spcBef>
              <a:spcAft>
                <a:spcPct val="0"/>
              </a:spcAft>
            </a:pPr>
            <a:endParaRPr lang="en-GB" sz="1633" dirty="0">
              <a:solidFill>
                <a:srgbClr val="002961"/>
              </a:solidFill>
              <a:latin typeface="Calibri" pitchFamily="34" charset="0"/>
              <a:cs typeface="Arial" charset="0"/>
            </a:endParaRPr>
          </a:p>
          <a:p>
            <a:pPr defTabSz="829544" fontAlgn="base">
              <a:spcBef>
                <a:spcPct val="0"/>
              </a:spcBef>
              <a:spcAft>
                <a:spcPct val="0"/>
              </a:spcAft>
            </a:pPr>
            <a:r>
              <a:rPr lang="en-GB" sz="1270" dirty="0">
                <a:solidFill>
                  <a:srgbClr val="002961"/>
                </a:solidFill>
                <a:latin typeface="Calibri" pitchFamily="34" charset="0"/>
                <a:cs typeface="Arial" charset="0"/>
              </a:rPr>
              <a:t> </a:t>
            </a:r>
            <a:endParaRPr lang="en-GB" sz="1633" dirty="0">
              <a:solidFill>
                <a:srgbClr val="002961"/>
              </a:solidFill>
              <a:latin typeface="Calibri" pitchFamily="34" charset="0"/>
              <a:cs typeface="Arial" charset="0"/>
            </a:endParaRPr>
          </a:p>
        </p:txBody>
      </p:sp>
      <p:sp>
        <p:nvSpPr>
          <p:cNvPr id="4" name="Rectangle 3"/>
          <p:cNvSpPr/>
          <p:nvPr/>
        </p:nvSpPr>
        <p:spPr>
          <a:xfrm>
            <a:off x="658194" y="1113138"/>
            <a:ext cx="10747505" cy="287771"/>
          </a:xfrm>
          <a:prstGeom prst="rect">
            <a:avLst/>
          </a:prstGeom>
        </p:spPr>
        <p:txBody>
          <a:bodyPr wrap="square">
            <a:spAutoFit/>
          </a:bodyPr>
          <a:lstStyle/>
          <a:p>
            <a:pPr defTabSz="829544" fontAlgn="base">
              <a:spcBef>
                <a:spcPct val="0"/>
              </a:spcBef>
              <a:spcAft>
                <a:spcPct val="0"/>
              </a:spcAft>
            </a:pPr>
            <a:r>
              <a:rPr lang="en-GB" sz="1270" dirty="0">
                <a:solidFill>
                  <a:srgbClr val="002961"/>
                </a:solidFill>
                <a:latin typeface="Calibri" pitchFamily="34" charset="0"/>
                <a:cs typeface="Arial" charset="0"/>
              </a:rPr>
              <a:t> </a:t>
            </a:r>
            <a:endParaRPr lang="en-GB" sz="1996" dirty="0">
              <a:solidFill>
                <a:srgbClr val="002961"/>
              </a:solidFill>
              <a:latin typeface="Calibri" pitchFamily="34" charset="0"/>
              <a:cs typeface="Arial" charset="0"/>
            </a:endParaRPr>
          </a:p>
        </p:txBody>
      </p:sp>
      <p:sp>
        <p:nvSpPr>
          <p:cNvPr id="3" name="Rectangle 2"/>
          <p:cNvSpPr/>
          <p:nvPr/>
        </p:nvSpPr>
        <p:spPr>
          <a:xfrm>
            <a:off x="658193" y="1368617"/>
            <a:ext cx="10305704" cy="399468"/>
          </a:xfrm>
          <a:prstGeom prst="rect">
            <a:avLst/>
          </a:prstGeom>
        </p:spPr>
        <p:txBody>
          <a:bodyPr wrap="square">
            <a:spAutoFit/>
          </a:bodyPr>
          <a:lstStyle/>
          <a:p>
            <a:pPr marL="829544" lvl="2" defTabSz="829544" fontAlgn="base">
              <a:spcBef>
                <a:spcPct val="0"/>
              </a:spcBef>
              <a:spcAft>
                <a:spcPct val="0"/>
              </a:spcAft>
            </a:pPr>
            <a:endParaRPr lang="en-GB" sz="1996" dirty="0">
              <a:solidFill>
                <a:srgbClr val="002961"/>
              </a:solidFill>
              <a:latin typeface="Calibri" pitchFamily="34" charset="0"/>
              <a:cs typeface="Arial" charset="0"/>
            </a:endParaRPr>
          </a:p>
        </p:txBody>
      </p:sp>
      <p:sp>
        <p:nvSpPr>
          <p:cNvPr id="10" name="Title 1">
            <a:extLst>
              <a:ext uri="{FF2B5EF4-FFF2-40B4-BE49-F238E27FC236}">
                <a16:creationId xmlns:a16="http://schemas.microsoft.com/office/drawing/2014/main" id="{F4BCCF3F-2A3C-4A96-A2A0-8EDD2DF19F6B}"/>
              </a:ext>
            </a:extLst>
          </p:cNvPr>
          <p:cNvSpPr>
            <a:spLocks noGrp="1"/>
          </p:cNvSpPr>
          <p:nvPr>
            <p:ph type="title"/>
          </p:nvPr>
        </p:nvSpPr>
        <p:spPr/>
        <p:txBody>
          <a:bodyPr/>
          <a:lstStyle/>
          <a:p>
            <a:r>
              <a:rPr lang="en-GB" b="1" dirty="0">
                <a:solidFill>
                  <a:schemeClr val="accent2"/>
                </a:solidFill>
              </a:rPr>
              <a:t>Technical queries</a:t>
            </a:r>
          </a:p>
        </p:txBody>
      </p:sp>
      <p:sp>
        <p:nvSpPr>
          <p:cNvPr id="6" name="Slide Number Placeholder 5"/>
          <p:cNvSpPr>
            <a:spLocks noGrp="1"/>
          </p:cNvSpPr>
          <p:nvPr>
            <p:ph type="sldNum" sz="quarter" idx="12"/>
          </p:nvPr>
        </p:nvSpPr>
        <p:spPr/>
        <p:txBody>
          <a:bodyPr/>
          <a:lstStyle/>
          <a:p>
            <a:pPr defTabSz="829544">
              <a:defRPr/>
            </a:pPr>
            <a:fld id="{34C50F2F-727C-49E3-8CA1-DFA82DF77704}" type="slidenum">
              <a:rPr lang="en-GB">
                <a:solidFill>
                  <a:srgbClr val="002961">
                    <a:tint val="75000"/>
                  </a:srgbClr>
                </a:solidFill>
                <a:latin typeface="Calibri" panose="020F0502020204030204"/>
              </a:rPr>
              <a:pPr defTabSz="829544">
                <a:defRPr/>
              </a:pPr>
              <a:t>10</a:t>
            </a:fld>
            <a:endParaRPr lang="en-GB" dirty="0">
              <a:solidFill>
                <a:srgbClr val="002961">
                  <a:tint val="75000"/>
                </a:srgbClr>
              </a:solidFill>
              <a:latin typeface="Calibri" panose="020F0502020204030204"/>
            </a:endParaRPr>
          </a:p>
        </p:txBody>
      </p:sp>
      <p:sp>
        <p:nvSpPr>
          <p:cNvPr id="9" name="Text Placeholder 3">
            <a:extLst>
              <a:ext uri="{FF2B5EF4-FFF2-40B4-BE49-F238E27FC236}">
                <a16:creationId xmlns:a16="http://schemas.microsoft.com/office/drawing/2014/main" id="{C3E8ECFB-093F-42D6-AE59-69BC3B60AE3A}"/>
              </a:ext>
            </a:extLst>
          </p:cNvPr>
          <p:cNvSpPr txBox="1">
            <a:spLocks/>
          </p:cNvSpPr>
          <p:nvPr/>
        </p:nvSpPr>
        <p:spPr bwMode="auto">
          <a:xfrm>
            <a:off x="789783" y="1560772"/>
            <a:ext cx="5589706" cy="479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51" tIns="41475" rIns="82951" bIns="41475" numCol="1" anchor="t" anchorCtr="0" compatLnSpc="1">
            <a:prstTxWarp prst="textNoShape">
              <a:avLst/>
            </a:prstTxWarp>
          </a:bodyPr>
          <a:lstStyle>
            <a:lvl1pPr marL="177800" indent="-177800" algn="l" rtl="0" eaLnBrk="0" fontAlgn="base" hangingPunct="0">
              <a:lnSpc>
                <a:spcPct val="90000"/>
              </a:lnSpc>
              <a:spcBef>
                <a:spcPts val="1000"/>
              </a:spcBef>
              <a:spcAft>
                <a:spcPct val="0"/>
              </a:spcAft>
              <a:buClr>
                <a:schemeClr val="tx2"/>
              </a:buClr>
              <a:buFont typeface="Arial" charset="0"/>
              <a:buChar char="•"/>
              <a:defRPr sz="2200" kern="1200">
                <a:solidFill>
                  <a:schemeClr val="accent2">
                    <a:lumMod val="10000"/>
                  </a:schemeClr>
                </a:solidFill>
                <a:latin typeface="+mn-lt"/>
                <a:ea typeface="+mn-ea"/>
                <a:cs typeface="+mn-cs"/>
              </a:defRPr>
            </a:lvl1pPr>
            <a:lvl2pPr marL="355600" indent="-177800" algn="l" rtl="0" eaLnBrk="0" fontAlgn="base" hangingPunct="0">
              <a:lnSpc>
                <a:spcPct val="90000"/>
              </a:lnSpc>
              <a:spcBef>
                <a:spcPts val="500"/>
              </a:spcBef>
              <a:spcAft>
                <a:spcPct val="0"/>
              </a:spcAft>
              <a:buFont typeface="Calibri" panose="020F0502020204030204" pitchFamily="34" charset="0"/>
              <a:buChar char="◦"/>
              <a:defRPr sz="18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300" indent="-161300" defTabSz="829544">
              <a:spcBef>
                <a:spcPts val="907"/>
              </a:spcBef>
              <a:buClr>
                <a:srgbClr val="004687"/>
              </a:buClr>
            </a:pPr>
            <a:r>
              <a:rPr lang="en-GB" sz="1996" dirty="0">
                <a:solidFill>
                  <a:srgbClr val="002D73"/>
                </a:solidFill>
                <a:latin typeface="Calibri" panose="020F0502020204030204"/>
              </a:rPr>
              <a:t>Relay Replacement Funding</a:t>
            </a:r>
          </a:p>
          <a:p>
            <a:pPr marL="322600" lvl="1" indent="-161300" defTabSz="829544">
              <a:spcBef>
                <a:spcPts val="454"/>
              </a:spcBef>
            </a:pPr>
            <a:r>
              <a:rPr lang="en-GB" sz="1633" dirty="0">
                <a:solidFill>
                  <a:srgbClr val="002D73"/>
                </a:solidFill>
                <a:latin typeface="Calibri" panose="020F0502020204030204"/>
              </a:rPr>
              <a:t>Window 1 included applications for relay replacement where disablement of LoM Protection expected, ie on non synchronous or doubly fed induction generation units.</a:t>
            </a:r>
          </a:p>
          <a:p>
            <a:pPr marL="322600" lvl="1" indent="-161300" defTabSz="829544">
              <a:spcBef>
                <a:spcPts val="454"/>
              </a:spcBef>
            </a:pPr>
            <a:r>
              <a:rPr lang="en-GB" sz="1633" dirty="0">
                <a:solidFill>
                  <a:srgbClr val="002D73"/>
                </a:solidFill>
                <a:latin typeface="Calibri" panose="020F0502020204030204"/>
              </a:rPr>
              <a:t>Relay replacement not funded for these sites on applications made from 01/02/2020.</a:t>
            </a:r>
          </a:p>
          <a:p>
            <a:pPr marL="161300" indent="-161300" defTabSz="829544">
              <a:spcBef>
                <a:spcPts val="907"/>
              </a:spcBef>
              <a:buClr>
                <a:srgbClr val="004687"/>
              </a:buClr>
            </a:pPr>
            <a:r>
              <a:rPr lang="en-GB" sz="1996" dirty="0">
                <a:solidFill>
                  <a:srgbClr val="002D73"/>
                </a:solidFill>
                <a:latin typeface="Calibri" panose="020F0502020204030204"/>
              </a:rPr>
              <a:t>Inverters</a:t>
            </a:r>
          </a:p>
          <a:p>
            <a:pPr marL="322600" lvl="1" indent="-161300" defTabSz="829544">
              <a:spcBef>
                <a:spcPts val="454"/>
              </a:spcBef>
            </a:pPr>
            <a:r>
              <a:rPr lang="en-GB" sz="1633" dirty="0">
                <a:solidFill>
                  <a:srgbClr val="002D73"/>
                </a:solidFill>
                <a:latin typeface="Calibri" panose="020F0502020204030204"/>
              </a:rPr>
              <a:t>Changes to inverter settings may be required</a:t>
            </a:r>
          </a:p>
          <a:p>
            <a:pPr marL="322600" lvl="1" indent="-161300" defTabSz="829544">
              <a:spcBef>
                <a:spcPts val="454"/>
              </a:spcBef>
            </a:pPr>
            <a:r>
              <a:rPr lang="en-GB" sz="1633" dirty="0">
                <a:solidFill>
                  <a:srgbClr val="002D73"/>
                </a:solidFill>
                <a:latin typeface="Calibri" panose="020F0502020204030204"/>
              </a:rPr>
              <a:t>Evidence proforma includes Inverter information</a:t>
            </a:r>
          </a:p>
          <a:p>
            <a:pPr marL="322600" lvl="1" indent="-161300" defTabSz="829544">
              <a:spcBef>
                <a:spcPts val="454"/>
              </a:spcBef>
            </a:pPr>
            <a:r>
              <a:rPr lang="en-GB" sz="1633" dirty="0">
                <a:solidFill>
                  <a:srgbClr val="002D73"/>
                </a:solidFill>
                <a:latin typeface="Calibri" panose="020F0502020204030204"/>
              </a:rPr>
              <a:t>Inverter manufacturers contacted, open letter published on ENA ALoMCP Page </a:t>
            </a:r>
            <a:r>
              <a:rPr lang="en-GB" sz="1633" dirty="0">
                <a:solidFill>
                  <a:srgbClr val="002D73"/>
                </a:solidFill>
                <a:latin typeface="Calibri" panose="020F0502020204030204"/>
                <a:hlinkClick r:id="rId3"/>
              </a:rPr>
              <a:t>here</a:t>
            </a:r>
            <a:endParaRPr lang="en-GB" sz="1633" dirty="0">
              <a:solidFill>
                <a:srgbClr val="002D73"/>
              </a:solidFill>
              <a:latin typeface="Calibri" panose="020F0502020204030204"/>
            </a:endParaRPr>
          </a:p>
          <a:p>
            <a:pPr marL="161300" lvl="1" indent="0" defTabSz="829544">
              <a:spcBef>
                <a:spcPts val="454"/>
              </a:spcBef>
              <a:buNone/>
            </a:pPr>
            <a:endParaRPr lang="en-GB" sz="1633" dirty="0">
              <a:solidFill>
                <a:srgbClr val="002D73"/>
              </a:solidFill>
              <a:latin typeface="Calibri" panose="020F0502020204030204"/>
            </a:endParaRPr>
          </a:p>
          <a:p>
            <a:pPr marL="161300" lvl="1" indent="0" defTabSz="829544">
              <a:spcBef>
                <a:spcPts val="454"/>
              </a:spcBef>
              <a:buNone/>
            </a:pPr>
            <a:r>
              <a:rPr lang="en-GB" sz="1633" dirty="0">
                <a:solidFill>
                  <a:srgbClr val="002D73"/>
                </a:solidFill>
                <a:latin typeface="Calibri" panose="020F0502020204030204"/>
              </a:rPr>
              <a:t>If in doubt…</a:t>
            </a:r>
          </a:p>
          <a:p>
            <a:pPr marL="161300" indent="-161300" defTabSz="829544">
              <a:spcBef>
                <a:spcPts val="907"/>
              </a:spcBef>
              <a:buClr>
                <a:srgbClr val="004687"/>
              </a:buClr>
            </a:pPr>
            <a:r>
              <a:rPr lang="en-GB" sz="1996" dirty="0">
                <a:solidFill>
                  <a:srgbClr val="002D73"/>
                </a:solidFill>
                <a:latin typeface="Calibri" panose="020F0502020204030204"/>
              </a:rPr>
              <a:t>Technical FAQ</a:t>
            </a:r>
          </a:p>
          <a:p>
            <a:pPr marL="322600" lvl="1" indent="-161300" defTabSz="829544">
              <a:spcBef>
                <a:spcPts val="454"/>
              </a:spcBef>
            </a:pPr>
            <a:r>
              <a:rPr lang="en-GB" sz="1633" dirty="0">
                <a:solidFill>
                  <a:srgbClr val="002D73"/>
                </a:solidFill>
                <a:latin typeface="Calibri" panose="020F0502020204030204"/>
              </a:rPr>
              <a:t>Updated regularly on ENA ALoMCP Page </a:t>
            </a:r>
            <a:r>
              <a:rPr lang="en-GB" sz="1633" dirty="0">
                <a:solidFill>
                  <a:srgbClr val="002D73"/>
                </a:solidFill>
                <a:latin typeface="Calibri" panose="020F0502020204030204"/>
                <a:hlinkClick r:id="rId4"/>
              </a:rPr>
              <a:t>here</a:t>
            </a:r>
            <a:endParaRPr lang="en-GB" sz="1633" dirty="0">
              <a:solidFill>
                <a:srgbClr val="002D73"/>
              </a:solidFill>
              <a:latin typeface="Calibri" panose="020F0502020204030204"/>
            </a:endParaRPr>
          </a:p>
        </p:txBody>
      </p:sp>
      <p:pic>
        <p:nvPicPr>
          <p:cNvPr id="5" name="Picture 4">
            <a:extLst>
              <a:ext uri="{FF2B5EF4-FFF2-40B4-BE49-F238E27FC236}">
                <a16:creationId xmlns:a16="http://schemas.microsoft.com/office/drawing/2014/main" id="{6DB9F498-93A4-4EBD-B058-6B4A23564551}"/>
              </a:ext>
            </a:extLst>
          </p:cNvPr>
          <p:cNvPicPr>
            <a:picLocks noChangeAspect="1"/>
          </p:cNvPicPr>
          <p:nvPr/>
        </p:nvPicPr>
        <p:blipFill rotWithShape="1">
          <a:blip r:embed="rId5"/>
          <a:srcRect l="10867" t="15178" r="12083" b="8099"/>
          <a:stretch/>
        </p:blipFill>
        <p:spPr>
          <a:xfrm>
            <a:off x="6431242" y="1640809"/>
            <a:ext cx="5280707" cy="2820896"/>
          </a:xfrm>
          <a:prstGeom prst="rect">
            <a:avLst/>
          </a:prstGeom>
        </p:spPr>
      </p:pic>
    </p:spTree>
    <p:extLst>
      <p:ext uri="{BB962C8B-B14F-4D97-AF65-F5344CB8AC3E}">
        <p14:creationId xmlns:p14="http://schemas.microsoft.com/office/powerpoint/2010/main" val="103017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2083-DAF5-4BCA-946F-49BDD44D90AE}"/>
              </a:ext>
            </a:extLst>
          </p:cNvPr>
          <p:cNvSpPr>
            <a:spLocks noGrp="1"/>
          </p:cNvSpPr>
          <p:nvPr>
            <p:ph type="title"/>
          </p:nvPr>
        </p:nvSpPr>
        <p:spPr/>
        <p:txBody>
          <a:bodyPr/>
          <a:lstStyle/>
          <a:p>
            <a:r>
              <a:rPr lang="en-GB" b="1" dirty="0">
                <a:solidFill>
                  <a:schemeClr val="accent2"/>
                </a:solidFill>
              </a:rPr>
              <a:t>Inverters:</a:t>
            </a:r>
            <a:endParaRPr lang="en-GB" dirty="0"/>
          </a:p>
        </p:txBody>
      </p:sp>
      <p:sp>
        <p:nvSpPr>
          <p:cNvPr id="3" name="Slide Number Placeholder 2">
            <a:extLst>
              <a:ext uri="{FF2B5EF4-FFF2-40B4-BE49-F238E27FC236}">
                <a16:creationId xmlns:a16="http://schemas.microsoft.com/office/drawing/2014/main" id="{D5F87A3C-86EE-43A1-84BA-A6E55570546D}"/>
              </a:ext>
            </a:extLst>
          </p:cNvPr>
          <p:cNvSpPr>
            <a:spLocks noGrp="1"/>
          </p:cNvSpPr>
          <p:nvPr>
            <p:ph type="sldNum" sz="quarter" idx="12"/>
          </p:nvPr>
        </p:nvSpPr>
        <p:spPr/>
        <p:txBody>
          <a:bodyPr/>
          <a:lstStyle/>
          <a:p>
            <a:fld id="{FE218527-B6BB-4492-8DB8-97D7C1DB542E}" type="slidenum">
              <a:rPr lang="en-US" smtClean="0"/>
              <a:t>11</a:t>
            </a:fld>
            <a:endParaRPr lang="en-US"/>
          </a:p>
        </p:txBody>
      </p:sp>
      <p:graphicFrame>
        <p:nvGraphicFramePr>
          <p:cNvPr id="4" name="Table 3">
            <a:extLst>
              <a:ext uri="{FF2B5EF4-FFF2-40B4-BE49-F238E27FC236}">
                <a16:creationId xmlns:a16="http://schemas.microsoft.com/office/drawing/2014/main" id="{0FE7D84F-EC76-4FC1-9E4E-0E8470248FCA}"/>
              </a:ext>
            </a:extLst>
          </p:cNvPr>
          <p:cNvGraphicFramePr>
            <a:graphicFrameLocks noGrp="1"/>
          </p:cNvGraphicFramePr>
          <p:nvPr>
            <p:extLst>
              <p:ext uri="{D42A27DB-BD31-4B8C-83A1-F6EECF244321}">
                <p14:modId xmlns:p14="http://schemas.microsoft.com/office/powerpoint/2010/main" val="3630203522"/>
              </p:ext>
            </p:extLst>
          </p:nvPr>
        </p:nvGraphicFramePr>
        <p:xfrm>
          <a:off x="345393" y="1375874"/>
          <a:ext cx="5155835" cy="4559643"/>
        </p:xfrm>
        <a:graphic>
          <a:graphicData uri="http://schemas.openxmlformats.org/drawingml/2006/table">
            <a:tbl>
              <a:tblPr firstRow="1" bandRow="1">
                <a:tableStyleId>{5C22544A-7EE6-4342-B048-85BDC9FD1C3A}</a:tableStyleId>
              </a:tblPr>
              <a:tblGrid>
                <a:gridCol w="952000">
                  <a:extLst>
                    <a:ext uri="{9D8B030D-6E8A-4147-A177-3AD203B41FA5}">
                      <a16:colId xmlns:a16="http://schemas.microsoft.com/office/drawing/2014/main" val="3708958090"/>
                    </a:ext>
                  </a:extLst>
                </a:gridCol>
                <a:gridCol w="4203835">
                  <a:extLst>
                    <a:ext uri="{9D8B030D-6E8A-4147-A177-3AD203B41FA5}">
                      <a16:colId xmlns:a16="http://schemas.microsoft.com/office/drawing/2014/main" val="3813353953"/>
                    </a:ext>
                  </a:extLst>
                </a:gridCol>
              </a:tblGrid>
              <a:tr h="183531">
                <a:tc>
                  <a:txBody>
                    <a:bodyPr/>
                    <a:lstStyle/>
                    <a:p>
                      <a:pPr>
                        <a:lnSpc>
                          <a:spcPct val="107000"/>
                        </a:lnSpc>
                        <a:spcBef>
                          <a:spcPts val="400"/>
                        </a:spcBef>
                        <a:spcAft>
                          <a:spcPts val="400"/>
                        </a:spcAft>
                      </a:pPr>
                      <a:r>
                        <a:rPr lang="en-GB" sz="900">
                          <a:effectLst/>
                        </a:rPr>
                        <a:t>Manufacturer</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a:effectLst/>
                        </a:rPr>
                        <a:t>Status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4171894780"/>
                  </a:ext>
                </a:extLst>
              </a:tr>
              <a:tr h="1006748">
                <a:tc>
                  <a:txBody>
                    <a:bodyPr/>
                    <a:lstStyle/>
                    <a:p>
                      <a:pPr>
                        <a:lnSpc>
                          <a:spcPct val="107000"/>
                        </a:lnSpc>
                        <a:spcBef>
                          <a:spcPts val="400"/>
                        </a:spcBef>
                        <a:spcAft>
                          <a:spcPts val="400"/>
                        </a:spcAft>
                      </a:pPr>
                      <a:r>
                        <a:rPr lang="en-GB" sz="900">
                          <a:effectLst/>
                        </a:rPr>
                        <a:t>ABB</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dirty="0">
                          <a:effectLst/>
                        </a:rPr>
                        <a:t>ABB state that their inverters do not use RoCoF or VS loss of mains.  </a:t>
                      </a:r>
                    </a:p>
                    <a:p>
                      <a:pPr marL="86360">
                        <a:lnSpc>
                          <a:spcPct val="107000"/>
                        </a:lnSpc>
                        <a:spcBef>
                          <a:spcPts val="400"/>
                        </a:spcBef>
                        <a:spcAft>
                          <a:spcPts val="400"/>
                        </a:spcAft>
                      </a:pPr>
                      <a:r>
                        <a:rPr lang="en-GB" sz="900" dirty="0">
                          <a:effectLst/>
                        </a:rPr>
                        <a:t>ALoMCP believes there is no adjustment to make on ABB inverters.  It is the owner’s responsibility to confirm this.</a:t>
                      </a:r>
                    </a:p>
                    <a:p>
                      <a:pPr marL="86360">
                        <a:lnSpc>
                          <a:spcPct val="107000"/>
                        </a:lnSpc>
                        <a:spcBef>
                          <a:spcPts val="400"/>
                        </a:spcBef>
                        <a:spcAft>
                          <a:spcPts val="400"/>
                        </a:spcAft>
                      </a:pPr>
                      <a:r>
                        <a:rPr lang="en-GB" sz="900" dirty="0">
                          <a:effectLst/>
                        </a:rPr>
                        <a:t>ABB have published this information and a list of their inverter types. </a:t>
                      </a:r>
                    </a:p>
                  </a:txBody>
                  <a:tcPr marL="22215" marR="22215" marT="0" marB="0"/>
                </a:tc>
                <a:extLst>
                  <a:ext uri="{0D108BD9-81ED-4DB2-BD59-A6C34878D82A}">
                    <a16:rowId xmlns:a16="http://schemas.microsoft.com/office/drawing/2014/main" val="3804102044"/>
                  </a:ext>
                </a:extLst>
              </a:tr>
              <a:tr h="158287">
                <a:tc>
                  <a:txBody>
                    <a:bodyPr/>
                    <a:lstStyle/>
                    <a:p>
                      <a:pPr>
                        <a:lnSpc>
                          <a:spcPct val="107000"/>
                        </a:lnSpc>
                        <a:spcBef>
                          <a:spcPts val="400"/>
                        </a:spcBef>
                        <a:spcAft>
                          <a:spcPts val="400"/>
                        </a:spcAft>
                      </a:pPr>
                      <a:r>
                        <a:rPr lang="en-GB" sz="900">
                          <a:effectLst/>
                        </a:rPr>
                        <a:t>AEI</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a:effectLst/>
                        </a:rPr>
                        <a:t>No response from manufacturer</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3359098855"/>
                  </a:ext>
                </a:extLst>
              </a:tr>
              <a:tr h="158287">
                <a:tc>
                  <a:txBody>
                    <a:bodyPr/>
                    <a:lstStyle/>
                    <a:p>
                      <a:pPr>
                        <a:lnSpc>
                          <a:spcPct val="107000"/>
                        </a:lnSpc>
                        <a:spcBef>
                          <a:spcPts val="400"/>
                        </a:spcBef>
                        <a:spcAft>
                          <a:spcPts val="400"/>
                        </a:spcAft>
                      </a:pPr>
                      <a:r>
                        <a:rPr lang="en-GB" sz="900">
                          <a:effectLst/>
                        </a:rPr>
                        <a:t>Danfoss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a:effectLst/>
                        </a:rPr>
                        <a:t>Taken over by SMA.  Awaiting SMA information.</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1328876043"/>
                  </a:ext>
                </a:extLst>
              </a:tr>
              <a:tr h="572181">
                <a:tc>
                  <a:txBody>
                    <a:bodyPr/>
                    <a:lstStyle/>
                    <a:p>
                      <a:pPr>
                        <a:lnSpc>
                          <a:spcPct val="107000"/>
                        </a:lnSpc>
                        <a:spcBef>
                          <a:spcPts val="400"/>
                        </a:spcBef>
                        <a:spcAft>
                          <a:spcPts val="400"/>
                        </a:spcAft>
                      </a:pPr>
                      <a:r>
                        <a:rPr lang="en-GB" sz="900">
                          <a:effectLst/>
                        </a:rPr>
                        <a:t>Enercon</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dirty="0">
                          <a:effectLst/>
                        </a:rPr>
                        <a:t>State that inverters do not use VS or RoCoF.</a:t>
                      </a:r>
                    </a:p>
                    <a:p>
                      <a:pPr marL="86360">
                        <a:lnSpc>
                          <a:spcPct val="107000"/>
                        </a:lnSpc>
                        <a:spcBef>
                          <a:spcPts val="400"/>
                        </a:spcBef>
                        <a:spcAft>
                          <a:spcPts val="400"/>
                        </a:spcAft>
                      </a:pPr>
                      <a:r>
                        <a:rPr lang="en-GB" sz="900" dirty="0">
                          <a:effectLst/>
                        </a:rPr>
                        <a:t>However many (but not all) Enercon devices have a separate relay which provides LoM functions and will need to confirmed compliant and/ or reset by a competent person.</a:t>
                      </a:r>
                    </a:p>
                    <a:p>
                      <a:pPr marL="86360">
                        <a:lnSpc>
                          <a:spcPct val="107000"/>
                        </a:lnSpc>
                        <a:spcBef>
                          <a:spcPts val="400"/>
                        </a:spcBef>
                        <a:spcAft>
                          <a:spcPts val="400"/>
                        </a:spcAft>
                      </a:pPr>
                      <a:r>
                        <a:rPr lang="en-GB" sz="900" dirty="0">
                          <a:effectLst/>
                        </a:rPr>
                        <a:t>Enercon can be contacted to advise on what is required at each installation.</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1188879778"/>
                  </a:ext>
                </a:extLst>
              </a:tr>
              <a:tr h="354897">
                <a:tc>
                  <a:txBody>
                    <a:bodyPr/>
                    <a:lstStyle/>
                    <a:p>
                      <a:pPr>
                        <a:lnSpc>
                          <a:spcPct val="107000"/>
                        </a:lnSpc>
                        <a:spcBef>
                          <a:spcPts val="400"/>
                        </a:spcBef>
                        <a:spcAft>
                          <a:spcPts val="400"/>
                        </a:spcAft>
                      </a:pPr>
                      <a:r>
                        <a:rPr lang="en-GB" sz="900">
                          <a:effectLst/>
                        </a:rPr>
                        <a:t>Fronius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a:effectLst/>
                        </a:rPr>
                        <a:t>Fronius inverters do not use RoCoF or VS loss of mains.  </a:t>
                      </a:r>
                    </a:p>
                    <a:p>
                      <a:pPr marL="86360">
                        <a:lnSpc>
                          <a:spcPct val="107000"/>
                        </a:lnSpc>
                        <a:spcBef>
                          <a:spcPts val="400"/>
                        </a:spcBef>
                        <a:spcAft>
                          <a:spcPts val="400"/>
                        </a:spcAft>
                      </a:pPr>
                      <a:r>
                        <a:rPr lang="en-GB" sz="900">
                          <a:effectLst/>
                        </a:rPr>
                        <a:t>ALoMCP believes there is no adjustment to make on Fronius inverters.  It is the owner’s responsibility to confirm this.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4198706632"/>
                  </a:ext>
                </a:extLst>
              </a:tr>
              <a:tr h="572181">
                <a:tc>
                  <a:txBody>
                    <a:bodyPr/>
                    <a:lstStyle/>
                    <a:p>
                      <a:pPr>
                        <a:lnSpc>
                          <a:spcPct val="107000"/>
                        </a:lnSpc>
                        <a:spcBef>
                          <a:spcPts val="400"/>
                        </a:spcBef>
                        <a:spcAft>
                          <a:spcPts val="400"/>
                        </a:spcAft>
                      </a:pPr>
                      <a:r>
                        <a:rPr lang="en-GB" sz="900">
                          <a:effectLst/>
                        </a:rPr>
                        <a:t>Ginlong (Solis)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dirty="0">
                          <a:effectLst/>
                        </a:rPr>
                        <a:t>Ginlong inverters do not use RoCoF or VS loss of mains. </a:t>
                      </a:r>
                    </a:p>
                    <a:p>
                      <a:pPr marL="86360">
                        <a:lnSpc>
                          <a:spcPct val="107000"/>
                        </a:lnSpc>
                        <a:spcBef>
                          <a:spcPts val="400"/>
                        </a:spcBef>
                        <a:spcAft>
                          <a:spcPts val="400"/>
                        </a:spcAft>
                      </a:pPr>
                      <a:r>
                        <a:rPr lang="en-GB" sz="900" dirty="0">
                          <a:effectLst/>
                        </a:rPr>
                        <a:t>ALoMCP believes there is no adjustment to make on Ginlong inverters.  It is the owner’s responsibility to confirm this.</a:t>
                      </a:r>
                    </a:p>
                    <a:p>
                      <a:pPr marL="86360">
                        <a:lnSpc>
                          <a:spcPct val="107000"/>
                        </a:lnSpc>
                        <a:spcBef>
                          <a:spcPts val="400"/>
                        </a:spcBef>
                        <a:spcAft>
                          <a:spcPts val="400"/>
                        </a:spcAft>
                      </a:pPr>
                      <a:r>
                        <a:rPr lang="en-GB" sz="900" dirty="0">
                          <a:effectLst/>
                        </a:rPr>
                        <a:t>Ginlong have published this information.</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2676908931"/>
                  </a:ext>
                </a:extLst>
              </a:tr>
              <a:tr h="158287">
                <a:tc>
                  <a:txBody>
                    <a:bodyPr/>
                    <a:lstStyle/>
                    <a:p>
                      <a:pPr>
                        <a:lnSpc>
                          <a:spcPct val="107000"/>
                        </a:lnSpc>
                        <a:spcBef>
                          <a:spcPts val="400"/>
                        </a:spcBef>
                        <a:spcAft>
                          <a:spcPts val="400"/>
                        </a:spcAft>
                      </a:pPr>
                      <a:r>
                        <a:rPr lang="en-GB" sz="900">
                          <a:effectLst/>
                        </a:rPr>
                        <a:t>Goodwe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a:effectLst/>
                        </a:rPr>
                        <a:t>Awaiting information from manufacturer</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2193213769"/>
                  </a:ext>
                </a:extLst>
              </a:tr>
              <a:tr h="158287">
                <a:tc>
                  <a:txBody>
                    <a:bodyPr/>
                    <a:lstStyle/>
                    <a:p>
                      <a:pPr>
                        <a:lnSpc>
                          <a:spcPct val="107000"/>
                        </a:lnSpc>
                        <a:spcBef>
                          <a:spcPts val="400"/>
                        </a:spcBef>
                        <a:spcAft>
                          <a:spcPts val="400"/>
                        </a:spcAft>
                      </a:pPr>
                      <a:r>
                        <a:rPr lang="en-GB" sz="900">
                          <a:effectLst/>
                        </a:rPr>
                        <a:t>Growatt</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a:effectLst/>
                        </a:rPr>
                        <a:t>Awaiting information from manufacturer</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2000130969"/>
                  </a:ext>
                </a:extLst>
              </a:tr>
              <a:tr h="501587">
                <a:tc>
                  <a:txBody>
                    <a:bodyPr/>
                    <a:lstStyle/>
                    <a:p>
                      <a:pPr>
                        <a:lnSpc>
                          <a:spcPct val="107000"/>
                        </a:lnSpc>
                        <a:spcBef>
                          <a:spcPts val="400"/>
                        </a:spcBef>
                        <a:spcAft>
                          <a:spcPts val="400"/>
                        </a:spcAft>
                      </a:pPr>
                      <a:r>
                        <a:rPr lang="en-GB" sz="900">
                          <a:effectLst/>
                        </a:rPr>
                        <a:t>Huawei</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tc>
                  <a:txBody>
                    <a:bodyPr/>
                    <a:lstStyle/>
                    <a:p>
                      <a:pPr marL="86360">
                        <a:lnSpc>
                          <a:spcPct val="107000"/>
                        </a:lnSpc>
                        <a:spcBef>
                          <a:spcPts val="400"/>
                        </a:spcBef>
                        <a:spcAft>
                          <a:spcPts val="400"/>
                        </a:spcAft>
                      </a:pPr>
                      <a:r>
                        <a:rPr lang="en-GB" sz="900" dirty="0">
                          <a:effectLst/>
                        </a:rPr>
                        <a:t>Huawei confirm that RoCoF switched off by default, and no VS.</a:t>
                      </a:r>
                    </a:p>
                    <a:p>
                      <a:pPr marL="86360">
                        <a:lnSpc>
                          <a:spcPct val="107000"/>
                        </a:lnSpc>
                        <a:spcBef>
                          <a:spcPts val="400"/>
                        </a:spcBef>
                        <a:spcAft>
                          <a:spcPts val="400"/>
                        </a:spcAft>
                      </a:pPr>
                      <a:r>
                        <a:rPr lang="en-GB" sz="900" dirty="0">
                          <a:effectLst/>
                        </a:rPr>
                        <a:t>Owners will need to confirm that RoCoF remains switch off, or is set to correct values.</a:t>
                      </a:r>
                    </a:p>
                    <a:p>
                      <a:pPr marL="86360">
                        <a:lnSpc>
                          <a:spcPct val="107000"/>
                        </a:lnSpc>
                        <a:spcBef>
                          <a:spcPts val="400"/>
                        </a:spcBef>
                        <a:spcAft>
                          <a:spcPts val="400"/>
                        </a:spcAft>
                      </a:pPr>
                      <a:r>
                        <a:rPr lang="en-GB" sz="900" dirty="0">
                          <a:effectLst/>
                        </a:rPr>
                        <a:t>Waiting to be confirmed by Huawei</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tc>
                <a:extLst>
                  <a:ext uri="{0D108BD9-81ED-4DB2-BD59-A6C34878D82A}">
                    <a16:rowId xmlns:a16="http://schemas.microsoft.com/office/drawing/2014/main" val="3290971110"/>
                  </a:ext>
                </a:extLst>
              </a:tr>
            </a:tbl>
          </a:graphicData>
        </a:graphic>
      </p:graphicFrame>
      <p:graphicFrame>
        <p:nvGraphicFramePr>
          <p:cNvPr id="5" name="Table 4">
            <a:extLst>
              <a:ext uri="{FF2B5EF4-FFF2-40B4-BE49-F238E27FC236}">
                <a16:creationId xmlns:a16="http://schemas.microsoft.com/office/drawing/2014/main" id="{5E7E4E39-C82C-4FDC-B18D-BC0B3E3835BC}"/>
              </a:ext>
            </a:extLst>
          </p:cNvPr>
          <p:cNvGraphicFramePr>
            <a:graphicFrameLocks noGrp="1"/>
          </p:cNvGraphicFramePr>
          <p:nvPr>
            <p:extLst>
              <p:ext uri="{D42A27DB-BD31-4B8C-83A1-F6EECF244321}">
                <p14:modId xmlns:p14="http://schemas.microsoft.com/office/powerpoint/2010/main" val="1504077707"/>
              </p:ext>
            </p:extLst>
          </p:nvPr>
        </p:nvGraphicFramePr>
        <p:xfrm>
          <a:off x="6536948" y="1375874"/>
          <a:ext cx="5155835" cy="4913991"/>
        </p:xfrm>
        <a:graphic>
          <a:graphicData uri="http://schemas.openxmlformats.org/drawingml/2006/table">
            <a:tbl>
              <a:tblPr firstRow="1" bandRow="1">
                <a:tableStyleId>{69CF1AB2-1976-4502-BF36-3FF5EA218861}</a:tableStyleId>
              </a:tblPr>
              <a:tblGrid>
                <a:gridCol w="952000">
                  <a:extLst>
                    <a:ext uri="{9D8B030D-6E8A-4147-A177-3AD203B41FA5}">
                      <a16:colId xmlns:a16="http://schemas.microsoft.com/office/drawing/2014/main" val="1194807230"/>
                    </a:ext>
                  </a:extLst>
                </a:gridCol>
                <a:gridCol w="4203835">
                  <a:extLst>
                    <a:ext uri="{9D8B030D-6E8A-4147-A177-3AD203B41FA5}">
                      <a16:colId xmlns:a16="http://schemas.microsoft.com/office/drawing/2014/main" val="2162997108"/>
                    </a:ext>
                  </a:extLst>
                </a:gridCol>
              </a:tblGrid>
              <a:tr h="783964">
                <a:tc>
                  <a:txBody>
                    <a:bodyPr/>
                    <a:lstStyle/>
                    <a:p>
                      <a:pPr>
                        <a:lnSpc>
                          <a:spcPct val="107000"/>
                        </a:lnSpc>
                        <a:spcBef>
                          <a:spcPts val="400"/>
                        </a:spcBef>
                        <a:spcAft>
                          <a:spcPts val="400"/>
                        </a:spcAft>
                      </a:pPr>
                      <a:r>
                        <a:rPr lang="en-GB" sz="900" b="0" dirty="0">
                          <a:effectLst/>
                        </a:rPr>
                        <a:t>Power Electronics</a:t>
                      </a:r>
                      <a:endParaRPr lang="en-GB" sz="900" b="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b="0" dirty="0">
                          <a:effectLst/>
                        </a:rPr>
                        <a:t>The manufacturer has confirmed that RoCoF setting is an option, and that vector shift is not used.  All units for GB are thought to have been shipped with RoCoF set to off.</a:t>
                      </a:r>
                    </a:p>
                    <a:p>
                      <a:pPr marL="86360">
                        <a:lnSpc>
                          <a:spcPct val="107000"/>
                        </a:lnSpc>
                        <a:spcBef>
                          <a:spcPts val="400"/>
                        </a:spcBef>
                        <a:spcAft>
                          <a:spcPts val="400"/>
                        </a:spcAft>
                      </a:pPr>
                      <a:r>
                        <a:rPr lang="en-GB" sz="900" b="0" dirty="0">
                          <a:effectLst/>
                        </a:rPr>
                        <a:t>The manufacturer has confirmed that it is possible to confirm on site by interrogating the inverter – please contact the manufacturer for details.</a:t>
                      </a:r>
                    </a:p>
                    <a:p>
                      <a:pPr marL="86360">
                        <a:lnSpc>
                          <a:spcPct val="107000"/>
                        </a:lnSpc>
                        <a:spcBef>
                          <a:spcPts val="400"/>
                        </a:spcBef>
                        <a:spcAft>
                          <a:spcPts val="400"/>
                        </a:spcAft>
                      </a:pPr>
                      <a:r>
                        <a:rPr lang="en-GB" sz="900" b="0" dirty="0">
                          <a:effectLst/>
                        </a:rPr>
                        <a:t>It is the owner’s responsibility to confirm the compliance of these inverters with G59.</a:t>
                      </a:r>
                      <a:endParaRPr lang="en-GB" sz="900" b="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5489466"/>
                  </a:ext>
                </a:extLst>
              </a:tr>
              <a:tr h="158287">
                <a:tc>
                  <a:txBody>
                    <a:bodyPr/>
                    <a:lstStyle/>
                    <a:p>
                      <a:pPr>
                        <a:lnSpc>
                          <a:spcPct val="107000"/>
                        </a:lnSpc>
                        <a:spcBef>
                          <a:spcPts val="400"/>
                        </a:spcBef>
                        <a:spcAft>
                          <a:spcPts val="400"/>
                        </a:spcAft>
                      </a:pPr>
                      <a:r>
                        <a:rPr lang="en-GB" sz="900">
                          <a:effectLst/>
                        </a:rPr>
                        <a:t>Power One Aurora</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Taken over by ABB – but not yet included in ABB information.</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1016099"/>
                  </a:ext>
                </a:extLst>
              </a:tr>
              <a:tr h="158287">
                <a:tc>
                  <a:txBody>
                    <a:bodyPr/>
                    <a:lstStyle/>
                    <a:p>
                      <a:pPr>
                        <a:lnSpc>
                          <a:spcPct val="107000"/>
                        </a:lnSpc>
                        <a:spcBef>
                          <a:spcPts val="400"/>
                        </a:spcBef>
                        <a:spcAft>
                          <a:spcPts val="400"/>
                        </a:spcAft>
                      </a:pPr>
                      <a:r>
                        <a:rPr lang="en-GB" sz="900">
                          <a:effectLst/>
                        </a:rPr>
                        <a:t>Refusol</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No response from manufacturer</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6042124"/>
                  </a:ext>
                </a:extLst>
              </a:tr>
              <a:tr h="158287">
                <a:tc>
                  <a:txBody>
                    <a:bodyPr/>
                    <a:lstStyle/>
                    <a:p>
                      <a:pPr>
                        <a:lnSpc>
                          <a:spcPct val="107000"/>
                        </a:lnSpc>
                        <a:spcBef>
                          <a:spcPts val="400"/>
                        </a:spcBef>
                        <a:spcAft>
                          <a:spcPts val="400"/>
                        </a:spcAft>
                      </a:pPr>
                      <a:r>
                        <a:rPr lang="en-GB" sz="900">
                          <a:effectLst/>
                        </a:rPr>
                        <a:t>Schneider</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Awaiting response from manufacturer</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2889697"/>
                  </a:ext>
                </a:extLst>
              </a:tr>
              <a:tr h="158287">
                <a:tc>
                  <a:txBody>
                    <a:bodyPr/>
                    <a:lstStyle/>
                    <a:p>
                      <a:pPr>
                        <a:lnSpc>
                          <a:spcPct val="107000"/>
                        </a:lnSpc>
                        <a:spcBef>
                          <a:spcPts val="400"/>
                        </a:spcBef>
                        <a:spcAft>
                          <a:spcPts val="400"/>
                        </a:spcAft>
                      </a:pPr>
                      <a:r>
                        <a:rPr lang="en-GB" sz="900">
                          <a:effectLst/>
                        </a:rPr>
                        <a:t>Siemens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Awaiting response from manufacturer</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7996439"/>
                  </a:ext>
                </a:extLst>
              </a:tr>
              <a:tr h="860059">
                <a:tc>
                  <a:txBody>
                    <a:bodyPr/>
                    <a:lstStyle/>
                    <a:p>
                      <a:pPr>
                        <a:lnSpc>
                          <a:spcPct val="107000"/>
                        </a:lnSpc>
                        <a:spcBef>
                          <a:spcPts val="400"/>
                        </a:spcBef>
                        <a:spcAft>
                          <a:spcPts val="400"/>
                        </a:spcAft>
                      </a:pPr>
                      <a:r>
                        <a:rPr lang="en-GB" sz="900" dirty="0">
                          <a:effectLst/>
                        </a:rPr>
                        <a:t>SMA</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SMA states that its inverters have not used RoCoF or VS loss for of mains. </a:t>
                      </a:r>
                    </a:p>
                    <a:p>
                      <a:pPr marL="86360">
                        <a:lnSpc>
                          <a:spcPct val="107000"/>
                        </a:lnSpc>
                        <a:spcBef>
                          <a:spcPts val="400"/>
                        </a:spcBef>
                        <a:spcAft>
                          <a:spcPts val="400"/>
                        </a:spcAft>
                      </a:pPr>
                      <a:r>
                        <a:rPr lang="en-GB" sz="900" dirty="0">
                          <a:effectLst/>
                        </a:rPr>
                        <a:t>Some SMA badged inverters (originally made by Danfoss) do have RoCoF settings.  Currently awaiting further information from SMA.</a:t>
                      </a:r>
                    </a:p>
                    <a:p>
                      <a:pPr marL="86360">
                        <a:lnSpc>
                          <a:spcPct val="107000"/>
                        </a:lnSpc>
                        <a:spcBef>
                          <a:spcPts val="400"/>
                        </a:spcBef>
                        <a:spcAft>
                          <a:spcPts val="400"/>
                        </a:spcAft>
                      </a:pPr>
                      <a:r>
                        <a:rPr lang="en-GB" sz="900" dirty="0">
                          <a:effectLst/>
                        </a:rPr>
                        <a:t>ALoMCP believes there is no adjustment to make on SMA inverters (apart from the ex-Danfoss models).  It is the owner’s responsibility to confirm this.</a:t>
                      </a:r>
                    </a:p>
                    <a:p>
                      <a:pPr marL="86360">
                        <a:lnSpc>
                          <a:spcPct val="107000"/>
                        </a:lnSpc>
                        <a:spcBef>
                          <a:spcPts val="400"/>
                        </a:spcBef>
                        <a:spcAft>
                          <a:spcPts val="400"/>
                        </a:spcAft>
                      </a:pPr>
                      <a:r>
                        <a:rPr lang="en-GB" sz="900" dirty="0">
                          <a:effectLst/>
                        </a:rPr>
                        <a:t>SMA have provided relevant information for owners of SMA inverters </a:t>
                      </a:r>
                      <a:r>
                        <a:rPr lang="en-GB" sz="900" u="sng" dirty="0">
                          <a:effectLst/>
                          <a:hlinkClick r:id="rId2"/>
                        </a:rPr>
                        <a:t>here</a:t>
                      </a:r>
                      <a:r>
                        <a:rPr lang="en-GB" sz="900" dirty="0">
                          <a:effectLst/>
                        </a:rPr>
                        <a: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9817126"/>
                  </a:ext>
                </a:extLst>
              </a:tr>
              <a:tr h="375762">
                <a:tc>
                  <a:txBody>
                    <a:bodyPr/>
                    <a:lstStyle/>
                    <a:p>
                      <a:pPr>
                        <a:lnSpc>
                          <a:spcPct val="107000"/>
                        </a:lnSpc>
                        <a:spcBef>
                          <a:spcPts val="400"/>
                        </a:spcBef>
                        <a:spcAft>
                          <a:spcPts val="400"/>
                        </a:spcAft>
                      </a:pPr>
                      <a:r>
                        <a:rPr lang="en-GB" sz="900">
                          <a:effectLst/>
                        </a:rPr>
                        <a:t>Solar Edge</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SolarEdge photovoltaic inverters connected under G59 do need to be updated with new settings.  This can be done by the original installer or any SolarEdge agent.  SolarEdge will be contacting owners of affected equipment about these changes.  Domestic type inverters connected under G83 are not affected by the programme and need no changes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4841634"/>
                  </a:ext>
                </a:extLst>
              </a:tr>
              <a:tr h="158287">
                <a:tc>
                  <a:txBody>
                    <a:bodyPr/>
                    <a:lstStyle/>
                    <a:p>
                      <a:pPr>
                        <a:lnSpc>
                          <a:spcPct val="107000"/>
                        </a:lnSpc>
                        <a:spcBef>
                          <a:spcPts val="400"/>
                        </a:spcBef>
                        <a:spcAft>
                          <a:spcPts val="400"/>
                        </a:spcAft>
                      </a:pPr>
                      <a:r>
                        <a:rPr lang="en-GB" sz="900">
                          <a:effectLst/>
                        </a:rPr>
                        <a:t>Solarmax</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No response from manufacturer</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3847835"/>
                  </a:ext>
                </a:extLst>
              </a:tr>
              <a:tr h="158287">
                <a:tc>
                  <a:txBody>
                    <a:bodyPr/>
                    <a:lstStyle/>
                    <a:p>
                      <a:pPr>
                        <a:lnSpc>
                          <a:spcPct val="107000"/>
                        </a:lnSpc>
                        <a:spcBef>
                          <a:spcPts val="400"/>
                        </a:spcBef>
                        <a:spcAft>
                          <a:spcPts val="400"/>
                        </a:spcAft>
                      </a:pPr>
                      <a:r>
                        <a:rPr lang="en-GB" sz="900">
                          <a:effectLst/>
                        </a:rPr>
                        <a:t>Sungrow</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No response from manufacturer</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8709086"/>
                  </a:ext>
                </a:extLst>
              </a:tr>
              <a:tr h="354897">
                <a:tc>
                  <a:txBody>
                    <a:bodyPr/>
                    <a:lstStyle/>
                    <a:p>
                      <a:pPr>
                        <a:lnSpc>
                          <a:spcPct val="107000"/>
                        </a:lnSpc>
                        <a:spcBef>
                          <a:spcPts val="400"/>
                        </a:spcBef>
                        <a:spcAft>
                          <a:spcPts val="400"/>
                        </a:spcAft>
                      </a:pPr>
                      <a:r>
                        <a:rPr lang="en-GB" sz="900">
                          <a:effectLst/>
                        </a:rPr>
                        <a:t>Sunways</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Models NT10000, 11000, 12000 EU should be set by default to GB in which case RoCoF and VS settings are believed to be deactivated.</a:t>
                      </a:r>
                    </a:p>
                    <a:p>
                      <a:pPr marL="86360">
                        <a:lnSpc>
                          <a:spcPct val="107000"/>
                        </a:lnSpc>
                        <a:spcBef>
                          <a:spcPts val="400"/>
                        </a:spcBef>
                        <a:spcAft>
                          <a:spcPts val="400"/>
                        </a:spcAft>
                      </a:pPr>
                      <a:r>
                        <a:rPr lang="en-GB" sz="900" dirty="0">
                          <a:effectLst/>
                        </a:rPr>
                        <a:t>It is the owner’s responsibility to confirm this.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9019778"/>
                  </a:ext>
                </a:extLst>
              </a:tr>
              <a:tr h="208179">
                <a:tc>
                  <a:txBody>
                    <a:bodyPr/>
                    <a:lstStyle/>
                    <a:p>
                      <a:pPr>
                        <a:lnSpc>
                          <a:spcPct val="107000"/>
                        </a:lnSpc>
                        <a:spcBef>
                          <a:spcPts val="400"/>
                        </a:spcBef>
                        <a:spcAft>
                          <a:spcPts val="400"/>
                        </a:spcAft>
                      </a:pPr>
                      <a:r>
                        <a:rPr lang="en-GB" sz="900">
                          <a:effectLst/>
                        </a:rPr>
                        <a:t>Tesla</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TBC</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1689745"/>
                  </a:ext>
                </a:extLst>
              </a:tr>
              <a:tr h="284303">
                <a:tc>
                  <a:txBody>
                    <a:bodyPr/>
                    <a:lstStyle/>
                    <a:p>
                      <a:pPr>
                        <a:lnSpc>
                          <a:spcPct val="107000"/>
                        </a:lnSpc>
                        <a:spcBef>
                          <a:spcPts val="400"/>
                        </a:spcBef>
                        <a:spcAft>
                          <a:spcPts val="400"/>
                        </a:spcAft>
                      </a:pPr>
                      <a:r>
                        <a:rPr lang="en-GB" sz="900">
                          <a:effectLst/>
                        </a:rPr>
                        <a:t>Zeversolar</a:t>
                      </a:r>
                      <a:endParaRPr lang="en-GB" sz="90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86360">
                        <a:lnSpc>
                          <a:spcPct val="107000"/>
                        </a:lnSpc>
                        <a:spcBef>
                          <a:spcPts val="400"/>
                        </a:spcBef>
                        <a:spcAft>
                          <a:spcPts val="400"/>
                        </a:spcAft>
                      </a:pPr>
                      <a:r>
                        <a:rPr lang="en-GB" sz="900" dirty="0">
                          <a:effectLst/>
                        </a:rPr>
                        <a:t>Zeversolar is owned/managed by SMA.</a:t>
                      </a:r>
                    </a:p>
                    <a:p>
                      <a:pPr marL="86360">
                        <a:lnSpc>
                          <a:spcPct val="107000"/>
                        </a:lnSpc>
                        <a:spcBef>
                          <a:spcPts val="400"/>
                        </a:spcBef>
                        <a:spcAft>
                          <a:spcPts val="400"/>
                        </a:spcAft>
                      </a:pPr>
                      <a:r>
                        <a:rPr lang="en-GB" sz="900" dirty="0">
                          <a:effectLst/>
                        </a:rPr>
                        <a:t>SMA states that Zeversolar inverters have not used RoCoF or VS loss for of mains.</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22215" marR="2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29909988"/>
                  </a:ext>
                </a:extLst>
              </a:tr>
            </a:tbl>
          </a:graphicData>
        </a:graphic>
      </p:graphicFrame>
    </p:spTree>
    <p:extLst>
      <p:ext uri="{BB962C8B-B14F-4D97-AF65-F5344CB8AC3E}">
        <p14:creationId xmlns:p14="http://schemas.microsoft.com/office/powerpoint/2010/main" val="1011502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1CD5BF-7862-4E2F-9402-642CBA533A8D}"/>
              </a:ext>
            </a:extLst>
          </p:cNvPr>
          <p:cNvSpPr>
            <a:spLocks noGrp="1"/>
          </p:cNvSpPr>
          <p:nvPr>
            <p:ph type="title"/>
          </p:nvPr>
        </p:nvSpPr>
        <p:spPr>
          <a:xfrm>
            <a:off x="403412" y="216179"/>
            <a:ext cx="8399585" cy="953714"/>
          </a:xfrm>
        </p:spPr>
        <p:txBody>
          <a:bodyPr>
            <a:normAutofit/>
          </a:bodyPr>
          <a:lstStyle/>
          <a:p>
            <a:r>
              <a:rPr lang="en-GB" b="1" dirty="0">
                <a:solidFill>
                  <a:schemeClr val="accent2"/>
                </a:solidFill>
              </a:rPr>
              <a:t>Resources</a:t>
            </a:r>
            <a:endParaRPr lang="en-US" dirty="0"/>
          </a:p>
        </p:txBody>
      </p:sp>
      <p:sp>
        <p:nvSpPr>
          <p:cNvPr id="5" name="Content Placeholder 4">
            <a:extLst>
              <a:ext uri="{FF2B5EF4-FFF2-40B4-BE49-F238E27FC236}">
                <a16:creationId xmlns:a16="http://schemas.microsoft.com/office/drawing/2014/main" id="{766877D1-F6BD-4FB8-BED8-7E5AA70C749F}"/>
              </a:ext>
            </a:extLst>
          </p:cNvPr>
          <p:cNvSpPr>
            <a:spLocks noGrp="1"/>
          </p:cNvSpPr>
          <p:nvPr>
            <p:ph sz="half" idx="1"/>
          </p:nvPr>
        </p:nvSpPr>
        <p:spPr>
          <a:xfrm>
            <a:off x="295835" y="1425388"/>
            <a:ext cx="5217459" cy="5391244"/>
          </a:xfrm>
        </p:spPr>
        <p:txBody>
          <a:bodyPr>
            <a:normAutofit fontScale="70000" lnSpcReduction="20000"/>
          </a:bodyPr>
          <a:lstStyle/>
          <a:p>
            <a:r>
              <a:rPr lang="en-GB" dirty="0"/>
              <a:t>Two key websites:</a:t>
            </a:r>
          </a:p>
          <a:p>
            <a:pPr lvl="1"/>
            <a:r>
              <a:rPr lang="en-GB" dirty="0"/>
              <a:t>The Portal </a:t>
            </a:r>
            <a:r>
              <a:rPr lang="en-GB" sz="1800" dirty="0">
                <a:hlinkClick r:id="rId2"/>
              </a:rPr>
              <a:t>https://www.ena-eng.org/ALoMCP/</a:t>
            </a:r>
            <a:endParaRPr lang="en-GB" sz="1800" dirty="0"/>
          </a:p>
          <a:p>
            <a:pPr lvl="2"/>
            <a:r>
              <a:rPr lang="en-GB" sz="1900" dirty="0"/>
              <a:t>A detailed user guide for how to complete the information requested in the portal</a:t>
            </a:r>
          </a:p>
          <a:p>
            <a:pPr lvl="2"/>
            <a:r>
              <a:rPr lang="en-GB" sz="1900" dirty="0"/>
              <a:t>A general guide to the overall Programme</a:t>
            </a:r>
          </a:p>
          <a:p>
            <a:pPr lvl="2"/>
            <a:r>
              <a:rPr lang="en-GB" sz="1900" dirty="0"/>
              <a:t>A blank copy of the evidence proforma (which needs to be returned to claim payment)</a:t>
            </a:r>
          </a:p>
          <a:p>
            <a:pPr lvl="2"/>
            <a:r>
              <a:rPr lang="en-GB" sz="1900" dirty="0"/>
              <a:t>A technical FAQ</a:t>
            </a:r>
          </a:p>
          <a:p>
            <a:pPr lvl="2"/>
            <a:r>
              <a:rPr lang="en-GB" sz="1900" dirty="0"/>
              <a:t>Information on inverters</a:t>
            </a:r>
          </a:p>
          <a:p>
            <a:pPr lvl="2"/>
            <a:r>
              <a:rPr lang="en-GB" sz="1900" dirty="0"/>
              <a:t>Information for contractors etc providing services to multiple sites/owners</a:t>
            </a:r>
          </a:p>
          <a:p>
            <a:pPr lvl="1"/>
            <a:endParaRPr lang="en-GB" dirty="0"/>
          </a:p>
          <a:p>
            <a:pPr lvl="1"/>
            <a:r>
              <a:rPr lang="en-GB" dirty="0"/>
              <a:t>The Programme webpage </a:t>
            </a:r>
            <a:r>
              <a:rPr lang="en-GB" sz="1100" dirty="0">
                <a:hlinkClick r:id="rId3"/>
              </a:rPr>
              <a:t>https://www.energynetworks.org/electricity/engineering/accelerated-loss-of-mains-change-programme.html</a:t>
            </a:r>
            <a:endParaRPr lang="en-GB" sz="1100" dirty="0"/>
          </a:p>
          <a:p>
            <a:pPr lvl="2"/>
            <a:r>
              <a:rPr lang="en-GB" dirty="0"/>
              <a:t>This contains key formal documentation:</a:t>
            </a:r>
          </a:p>
          <a:p>
            <a:pPr lvl="3"/>
            <a:r>
              <a:rPr lang="en-GB" sz="1900" dirty="0"/>
              <a:t>A copy of the formal terms and conditions for participating in the Programme</a:t>
            </a:r>
          </a:p>
          <a:p>
            <a:pPr lvl="3"/>
            <a:r>
              <a:rPr lang="en-GB" sz="1900" dirty="0"/>
              <a:t>Payment Process Specification</a:t>
            </a:r>
          </a:p>
          <a:p>
            <a:pPr lvl="4"/>
            <a:r>
              <a:rPr lang="en-GB" sz="1900" dirty="0"/>
              <a:t>Eligibility and process</a:t>
            </a:r>
          </a:p>
          <a:p>
            <a:pPr lvl="3"/>
            <a:r>
              <a:rPr lang="en-GB" sz="1900" dirty="0"/>
              <a:t>Delivery Assurance Policy</a:t>
            </a:r>
          </a:p>
          <a:p>
            <a:pPr lvl="4"/>
            <a:r>
              <a:rPr lang="en-GB" sz="1900" dirty="0"/>
              <a:t>Evidence of compliance and its assessment</a:t>
            </a:r>
          </a:p>
          <a:p>
            <a:pPr lvl="3"/>
            <a:r>
              <a:rPr lang="en-GB" sz="1900" dirty="0"/>
              <a:t>NGESO’s Procurement Methodology and Programme Reports</a:t>
            </a:r>
          </a:p>
          <a:p>
            <a:pPr lvl="3"/>
            <a:r>
              <a:rPr lang="en-GB" sz="1900" dirty="0"/>
              <a:t>Procedural and Technical FAQs</a:t>
            </a:r>
          </a:p>
          <a:p>
            <a:endParaRPr lang="en-US" dirty="0"/>
          </a:p>
        </p:txBody>
      </p:sp>
      <p:sp>
        <p:nvSpPr>
          <p:cNvPr id="3" name="Slide Number Placeholder 2">
            <a:extLst>
              <a:ext uri="{FF2B5EF4-FFF2-40B4-BE49-F238E27FC236}">
                <a16:creationId xmlns:a16="http://schemas.microsoft.com/office/drawing/2014/main" id="{F3646D14-D596-458E-A524-AC56C90BBC56}"/>
              </a:ext>
            </a:extLst>
          </p:cNvPr>
          <p:cNvSpPr>
            <a:spLocks noGrp="1"/>
          </p:cNvSpPr>
          <p:nvPr>
            <p:ph type="sldNum" sz="quarter" idx="12"/>
          </p:nvPr>
        </p:nvSpPr>
        <p:spPr/>
        <p:txBody>
          <a:bodyPr/>
          <a:lstStyle/>
          <a:p>
            <a:fld id="{FE218527-B6BB-4492-8DB8-97D7C1DB542E}" type="slidenum">
              <a:rPr lang="en-US" smtClean="0"/>
              <a:t>12</a:t>
            </a:fld>
            <a:endParaRPr lang="en-US"/>
          </a:p>
        </p:txBody>
      </p:sp>
      <p:graphicFrame>
        <p:nvGraphicFramePr>
          <p:cNvPr id="10" name="Content Placeholder 3">
            <a:extLst>
              <a:ext uri="{FF2B5EF4-FFF2-40B4-BE49-F238E27FC236}">
                <a16:creationId xmlns:a16="http://schemas.microsoft.com/office/drawing/2014/main" id="{769D9FEC-6023-475A-B542-0188ED7A87EC}"/>
              </a:ext>
            </a:extLst>
          </p:cNvPr>
          <p:cNvGraphicFramePr>
            <a:graphicFrameLocks/>
          </p:cNvGraphicFramePr>
          <p:nvPr>
            <p:extLst>
              <p:ext uri="{D42A27DB-BD31-4B8C-83A1-F6EECF244321}">
                <p14:modId xmlns:p14="http://schemas.microsoft.com/office/powerpoint/2010/main" val="2719197112"/>
              </p:ext>
            </p:extLst>
          </p:nvPr>
        </p:nvGraphicFramePr>
        <p:xfrm>
          <a:off x="6096001" y="1652657"/>
          <a:ext cx="5896348" cy="1399827"/>
        </p:xfrm>
        <a:graphic>
          <a:graphicData uri="http://schemas.openxmlformats.org/drawingml/2006/table">
            <a:tbl>
              <a:tblPr/>
              <a:tblGrid>
                <a:gridCol w="2622578">
                  <a:extLst>
                    <a:ext uri="{9D8B030D-6E8A-4147-A177-3AD203B41FA5}">
                      <a16:colId xmlns:a16="http://schemas.microsoft.com/office/drawing/2014/main" val="2239012786"/>
                    </a:ext>
                  </a:extLst>
                </a:gridCol>
                <a:gridCol w="3273770">
                  <a:extLst>
                    <a:ext uri="{9D8B030D-6E8A-4147-A177-3AD203B41FA5}">
                      <a16:colId xmlns:a16="http://schemas.microsoft.com/office/drawing/2014/main" val="606646555"/>
                    </a:ext>
                  </a:extLst>
                </a:gridCol>
              </a:tblGrid>
              <a:tr h="196038">
                <a:tc>
                  <a:txBody>
                    <a:bodyPr/>
                    <a:lstStyle/>
                    <a:p>
                      <a:pPr>
                        <a:spcAft>
                          <a:spcPts val="0"/>
                        </a:spcAft>
                      </a:pPr>
                      <a:r>
                        <a:rPr lang="en-US" sz="1100" b="1" dirty="0">
                          <a:effectLst/>
                          <a:latin typeface="Arial" panose="020B0604020202020204" pitchFamily="34" charset="0"/>
                        </a:rPr>
                        <a:t>Registered DNO</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3175">
                        <a:spcAft>
                          <a:spcPts val="0"/>
                        </a:spcAft>
                      </a:pPr>
                      <a:r>
                        <a:rPr lang="en-US" sz="1100" b="1" dirty="0">
                          <a:effectLst/>
                          <a:latin typeface="Arial" panose="020B0604020202020204" pitchFamily="34" charset="0"/>
                        </a:rPr>
                        <a:t>Initial Email address</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604769157"/>
                  </a:ext>
                </a:extLst>
              </a:tr>
              <a:tr h="209507">
                <a:tc>
                  <a:txBody>
                    <a:bodyPr/>
                    <a:lstStyle/>
                    <a:p>
                      <a:pPr>
                        <a:spcAft>
                          <a:spcPts val="0"/>
                        </a:spcAft>
                      </a:pPr>
                      <a:r>
                        <a:rPr lang="en-US" sz="1100" dirty="0">
                          <a:effectLst/>
                          <a:latin typeface="Arial" panose="020B0604020202020204" pitchFamily="34" charset="0"/>
                        </a:rPr>
                        <a:t>Electricity North West Ltd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4"/>
                        </a:rPr>
                        <a:t>ALoMCP@enwl.co.uk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429072"/>
                  </a:ext>
                </a:extLst>
              </a:tr>
              <a:tr h="187059">
                <a:tc>
                  <a:txBody>
                    <a:bodyPr/>
                    <a:lstStyle/>
                    <a:p>
                      <a:pPr>
                        <a:spcAft>
                          <a:spcPts val="0"/>
                        </a:spcAft>
                      </a:pPr>
                      <a:r>
                        <a:rPr lang="en-US" sz="1100" dirty="0">
                          <a:effectLst/>
                          <a:latin typeface="Arial" panose="020B0604020202020204" pitchFamily="34" charset="0"/>
                        </a:rPr>
                        <a:t>Northern </a:t>
                      </a:r>
                      <a:r>
                        <a:rPr lang="en-US" sz="1100" dirty="0" err="1">
                          <a:effectLst/>
                          <a:latin typeface="Arial" panose="020B0604020202020204" pitchFamily="34" charset="0"/>
                        </a:rPr>
                        <a:t>Powergrid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a:solidFill>
                            <a:srgbClr val="551A8B"/>
                          </a:solidFill>
                          <a:effectLst/>
                          <a:latin typeface="Arial" panose="020B0604020202020204" pitchFamily="34" charset="0"/>
                          <a:hlinkClick r:id="rId5"/>
                        </a:rPr>
                        <a:t>G59protectionsettings@northernpowergrid.com</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0637528"/>
                  </a:ext>
                </a:extLst>
              </a:tr>
              <a:tr h="204269">
                <a:tc>
                  <a:txBody>
                    <a:bodyPr/>
                    <a:lstStyle/>
                    <a:p>
                      <a:pPr>
                        <a:spcAft>
                          <a:spcPts val="0"/>
                        </a:spcAft>
                      </a:pPr>
                      <a:r>
                        <a:rPr lang="en-US" sz="1100" dirty="0">
                          <a:effectLst/>
                          <a:latin typeface="Arial" panose="020B0604020202020204" pitchFamily="34" charset="0"/>
                        </a:rPr>
                        <a:t>Scottish &amp; Southern Electricity Networks</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6"/>
                        </a:rPr>
                        <a:t>G59protectionsettings@sse.com</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5057639"/>
                  </a:ext>
                </a:extLst>
              </a:tr>
              <a:tr h="202647">
                <a:tc>
                  <a:txBody>
                    <a:bodyPr/>
                    <a:lstStyle/>
                    <a:p>
                      <a:pPr>
                        <a:spcAft>
                          <a:spcPts val="0"/>
                        </a:spcAft>
                      </a:pPr>
                      <a:r>
                        <a:rPr lang="en-US" sz="1100" dirty="0">
                          <a:effectLst/>
                          <a:latin typeface="Arial" panose="020B0604020202020204" pitchFamily="34" charset="0"/>
                        </a:rPr>
                        <a:t>SP Energy Networks</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7"/>
                        </a:rPr>
                        <a:t>G59protectionsettings@spenergynetworks.co.uk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0622677"/>
                  </a:ext>
                </a:extLst>
              </a:tr>
              <a:tr h="187059">
                <a:tc>
                  <a:txBody>
                    <a:bodyPr/>
                    <a:lstStyle/>
                    <a:p>
                      <a:pPr>
                        <a:spcAft>
                          <a:spcPts val="0"/>
                        </a:spcAft>
                      </a:pPr>
                      <a:r>
                        <a:rPr lang="en-US" sz="1100" dirty="0">
                          <a:effectLst/>
                          <a:latin typeface="Arial" panose="020B0604020202020204" pitchFamily="34" charset="0"/>
                        </a:rPr>
                        <a:t>UK Power Networks</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8"/>
                        </a:rPr>
                        <a:t>G59protectionsettings@ukpowernetworks.co.uk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8602963"/>
                  </a:ext>
                </a:extLst>
              </a:tr>
              <a:tr h="213248">
                <a:tc>
                  <a:txBody>
                    <a:bodyPr/>
                    <a:lstStyle/>
                    <a:p>
                      <a:pPr>
                        <a:spcAft>
                          <a:spcPts val="0"/>
                        </a:spcAft>
                      </a:pPr>
                      <a:r>
                        <a:rPr lang="en-US" sz="1100">
                          <a:effectLst/>
                          <a:latin typeface="Arial" panose="020B0604020202020204" pitchFamily="34" charset="0"/>
                        </a:rPr>
                        <a:t>Western Power Distribution</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9"/>
                        </a:rPr>
                        <a:t>ALoMCP@westernpower.co.uk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2295594"/>
                  </a:ext>
                </a:extLst>
              </a:tr>
            </a:tbl>
          </a:graphicData>
        </a:graphic>
      </p:graphicFrame>
      <p:graphicFrame>
        <p:nvGraphicFramePr>
          <p:cNvPr id="11" name="Table 10">
            <a:extLst>
              <a:ext uri="{FF2B5EF4-FFF2-40B4-BE49-F238E27FC236}">
                <a16:creationId xmlns:a16="http://schemas.microsoft.com/office/drawing/2014/main" id="{081C1834-665E-498C-8951-F0F9FB298FAE}"/>
              </a:ext>
            </a:extLst>
          </p:cNvPr>
          <p:cNvGraphicFramePr>
            <a:graphicFrameLocks noGrp="1"/>
          </p:cNvGraphicFramePr>
          <p:nvPr>
            <p:extLst>
              <p:ext uri="{D42A27DB-BD31-4B8C-83A1-F6EECF244321}">
                <p14:modId xmlns:p14="http://schemas.microsoft.com/office/powerpoint/2010/main" val="3594602227"/>
              </p:ext>
            </p:extLst>
          </p:nvPr>
        </p:nvGraphicFramePr>
        <p:xfrm>
          <a:off x="6096000" y="3309853"/>
          <a:ext cx="5896349" cy="2901921"/>
        </p:xfrm>
        <a:graphic>
          <a:graphicData uri="http://schemas.openxmlformats.org/drawingml/2006/table">
            <a:tbl>
              <a:tblPr/>
              <a:tblGrid>
                <a:gridCol w="2622579">
                  <a:extLst>
                    <a:ext uri="{9D8B030D-6E8A-4147-A177-3AD203B41FA5}">
                      <a16:colId xmlns:a16="http://schemas.microsoft.com/office/drawing/2014/main" val="2227094390"/>
                    </a:ext>
                  </a:extLst>
                </a:gridCol>
                <a:gridCol w="3273770">
                  <a:extLst>
                    <a:ext uri="{9D8B030D-6E8A-4147-A177-3AD203B41FA5}">
                      <a16:colId xmlns:a16="http://schemas.microsoft.com/office/drawing/2014/main" val="2759583118"/>
                    </a:ext>
                  </a:extLst>
                </a:gridCol>
              </a:tblGrid>
              <a:tr h="173303">
                <a:tc>
                  <a:txBody>
                    <a:bodyPr/>
                    <a:lstStyle/>
                    <a:p>
                      <a:pPr>
                        <a:spcAft>
                          <a:spcPts val="0"/>
                        </a:spcAft>
                      </a:pPr>
                      <a:r>
                        <a:rPr lang="en-US" sz="1100" b="1" dirty="0">
                          <a:effectLst/>
                          <a:latin typeface="Arial" panose="020B0604020202020204" pitchFamily="34" charset="0"/>
                        </a:rPr>
                        <a:t>Registered IDNO</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tc>
                  <a:txBody>
                    <a:bodyPr/>
                    <a:lstStyle/>
                    <a:p>
                      <a:pPr marL="3175">
                        <a:spcAft>
                          <a:spcPts val="0"/>
                        </a:spcAft>
                      </a:pPr>
                      <a:r>
                        <a:rPr lang="en-US" sz="1100" b="1" dirty="0">
                          <a:effectLst/>
                          <a:latin typeface="Arial" panose="020B0604020202020204" pitchFamily="34" charset="0"/>
                        </a:rPr>
                        <a:t>Initial Email address</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846004775"/>
                  </a:ext>
                </a:extLst>
              </a:tr>
              <a:tr h="181086">
                <a:tc>
                  <a:txBody>
                    <a:bodyPr/>
                    <a:lstStyle/>
                    <a:p>
                      <a:pPr>
                        <a:spcAft>
                          <a:spcPts val="0"/>
                        </a:spcAft>
                      </a:pPr>
                      <a:r>
                        <a:rPr lang="en-US" sz="1100" dirty="0">
                          <a:effectLst/>
                          <a:latin typeface="Arial" panose="020B0604020202020204" pitchFamily="34" charset="0"/>
                        </a:rPr>
                        <a:t>Eclipse Power Networks Limited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0"/>
                        </a:rPr>
                        <a:t>enquiries@eclipsepower.co.uk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0478382"/>
                  </a:ext>
                </a:extLst>
              </a:tr>
              <a:tr h="182081">
                <a:tc>
                  <a:txBody>
                    <a:bodyPr/>
                    <a:lstStyle/>
                    <a:p>
                      <a:pPr>
                        <a:spcAft>
                          <a:spcPts val="0"/>
                        </a:spcAft>
                      </a:pPr>
                      <a:r>
                        <a:rPr lang="en-US" sz="1100" dirty="0">
                          <a:effectLst/>
                          <a:latin typeface="Arial" panose="020B0604020202020204" pitchFamily="34" charset="0"/>
                        </a:rPr>
                        <a:t>Energetics Electricity Limited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1"/>
                        </a:rPr>
                        <a:t>electricityinfo@energetics-uk.com</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3053469"/>
                  </a:ext>
                </a:extLst>
              </a:tr>
              <a:tr h="187019">
                <a:tc>
                  <a:txBody>
                    <a:bodyPr/>
                    <a:lstStyle/>
                    <a:p>
                      <a:pPr>
                        <a:spcAft>
                          <a:spcPts val="0"/>
                        </a:spcAft>
                      </a:pPr>
                      <a:r>
                        <a:rPr lang="en-US" sz="1100" dirty="0">
                          <a:effectLst/>
                          <a:latin typeface="Arial" panose="020B0604020202020204" pitchFamily="34" charset="0"/>
                        </a:rPr>
                        <a:t>Energy Assets Networks Limited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2"/>
                        </a:rPr>
                        <a:t>controlEAN@EnergyAssets.co.uk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7384744"/>
                  </a:ext>
                </a:extLst>
              </a:tr>
              <a:tr h="167560">
                <a:tc>
                  <a:txBody>
                    <a:bodyPr/>
                    <a:lstStyle/>
                    <a:p>
                      <a:pPr>
                        <a:spcAft>
                          <a:spcPts val="0"/>
                        </a:spcAft>
                      </a:pPr>
                      <a:r>
                        <a:rPr lang="en-US" sz="1100">
                          <a:effectLst/>
                          <a:latin typeface="Arial" panose="020B0604020202020204" pitchFamily="34" charset="0"/>
                        </a:rPr>
                        <a:t>ESP Electricity Limited</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3"/>
                        </a:rPr>
                        <a:t>ESPEGeneration@espug.com</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9926897"/>
                  </a:ext>
                </a:extLst>
              </a:tr>
              <a:tr h="182081">
                <a:tc>
                  <a:txBody>
                    <a:bodyPr/>
                    <a:lstStyle/>
                    <a:p>
                      <a:pPr algn="just">
                        <a:spcAft>
                          <a:spcPts val="0"/>
                        </a:spcAft>
                      </a:pPr>
                      <a:r>
                        <a:rPr lang="en-US" sz="1100" dirty="0">
                          <a:effectLst/>
                          <a:latin typeface="Arial" panose="020B0604020202020204" pitchFamily="34" charset="0"/>
                        </a:rPr>
                        <a:t>Fulcrum Electricity Assets Limited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4"/>
                        </a:rPr>
                        <a:t>enquiries@fulcrum.co.uk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682811"/>
                  </a:ext>
                </a:extLst>
              </a:tr>
              <a:tr h="172498">
                <a:tc>
                  <a:txBody>
                    <a:bodyPr/>
                    <a:lstStyle/>
                    <a:p>
                      <a:pPr>
                        <a:spcAft>
                          <a:spcPts val="0"/>
                        </a:spcAft>
                      </a:pPr>
                      <a:r>
                        <a:rPr lang="en-US" sz="1100">
                          <a:effectLst/>
                          <a:latin typeface="Arial" panose="020B0604020202020204" pitchFamily="34" charset="0"/>
                        </a:rPr>
                        <a:t>GTC</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5"/>
                        </a:rPr>
                        <a:t>G59protectionsettings@gtc-uk.co.uk</a:t>
                      </a:r>
                      <a:r>
                        <a:rPr lang="en-US" sz="1100" dirty="0">
                          <a:solidFill>
                            <a:srgbClr val="124E1B"/>
                          </a:solidFill>
                          <a:effectLst/>
                          <a:latin typeface="Arial" panose="020B0604020202020204" pitchFamily="34" charset="0"/>
                        </a:rPr>
                        <a:t> </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3255098"/>
                  </a:ext>
                </a:extLst>
              </a:tr>
              <a:tr h="182081">
                <a:tc>
                  <a:txBody>
                    <a:bodyPr/>
                    <a:lstStyle/>
                    <a:p>
                      <a:pPr algn="just">
                        <a:spcAft>
                          <a:spcPts val="0"/>
                        </a:spcAft>
                      </a:pPr>
                      <a:r>
                        <a:rPr lang="en-US" sz="1100" dirty="0">
                          <a:effectLst/>
                          <a:latin typeface="Arial" panose="020B0604020202020204" pitchFamily="34" charset="0"/>
                        </a:rPr>
                        <a:t>Harlaxton Energy Networks Limited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6"/>
                        </a:rPr>
                        <a:t>info@harlaxtonenergynetworks.com</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1230235"/>
                  </a:ext>
                </a:extLst>
              </a:tr>
              <a:tr h="183076">
                <a:tc>
                  <a:txBody>
                    <a:bodyPr/>
                    <a:lstStyle/>
                    <a:p>
                      <a:pPr algn="just">
                        <a:spcAft>
                          <a:spcPts val="0"/>
                        </a:spcAft>
                      </a:pPr>
                      <a:r>
                        <a:rPr lang="en-US" sz="1100" dirty="0">
                          <a:effectLst/>
                          <a:latin typeface="Arial" panose="020B0604020202020204" pitchFamily="34" charset="0"/>
                        </a:rPr>
                        <a:t>Independent Power Networks Limited</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0563C1"/>
                          </a:solidFill>
                          <a:effectLst/>
                          <a:latin typeface="Arial" panose="020B0604020202020204" pitchFamily="34" charset="0"/>
                          <a:hlinkClick r:id="rId15"/>
                        </a:rPr>
                        <a:t>G59protectionsettings@gtc-uk.co.uk</a:t>
                      </a:r>
                      <a:r>
                        <a:rPr lang="en-US" sz="1100" dirty="0">
                          <a:solidFill>
                            <a:srgbClr val="124E1B"/>
                          </a:solidFill>
                          <a:effectLst/>
                          <a:latin typeface="Arial" panose="020B0604020202020204" pitchFamily="34" charset="0"/>
                        </a:rPr>
                        <a:t> </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0966792"/>
                  </a:ext>
                </a:extLst>
              </a:tr>
              <a:tr h="195043">
                <a:tc>
                  <a:txBody>
                    <a:bodyPr/>
                    <a:lstStyle/>
                    <a:p>
                      <a:pPr algn="just">
                        <a:spcAft>
                          <a:spcPts val="0"/>
                        </a:spcAft>
                      </a:pPr>
                      <a:r>
                        <a:rPr lang="en-US" sz="1100">
                          <a:effectLst/>
                          <a:latin typeface="Arial" panose="020B0604020202020204" pitchFamily="34" charset="0"/>
                        </a:rPr>
                        <a:t>Leep Electricity Networks Limited</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7"/>
                        </a:rPr>
                        <a:t>REllison@leeputilities.co.uk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1796061"/>
                  </a:ext>
                </a:extLst>
              </a:tr>
              <a:tr h="202422">
                <a:tc>
                  <a:txBody>
                    <a:bodyPr/>
                    <a:lstStyle/>
                    <a:p>
                      <a:pPr>
                        <a:spcAft>
                          <a:spcPts val="0"/>
                        </a:spcAft>
                      </a:pPr>
                      <a:r>
                        <a:rPr lang="en-US" sz="1100">
                          <a:effectLst/>
                          <a:latin typeface="Arial" panose="020B0604020202020204" pitchFamily="34" charset="0"/>
                        </a:rPr>
                        <a:t>Murphy Power Distribution Limited</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8"/>
                        </a:rPr>
                        <a:t>mail@murphygroup.co.uk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8094349"/>
                  </a:ext>
                </a:extLst>
              </a:tr>
              <a:tr h="188968">
                <a:tc>
                  <a:txBody>
                    <a:bodyPr/>
                    <a:lstStyle/>
                    <a:p>
                      <a:pPr>
                        <a:spcAft>
                          <a:spcPts val="0"/>
                        </a:spcAft>
                      </a:pPr>
                      <a:r>
                        <a:rPr lang="en-US" sz="1100">
                          <a:effectLst/>
                          <a:latin typeface="Arial" panose="020B0604020202020204" pitchFamily="34" charset="0"/>
                        </a:rPr>
                        <a:t>The Electricity Network Company Limited</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0563C1"/>
                          </a:solidFill>
                          <a:effectLst/>
                          <a:latin typeface="Arial" panose="020B0604020202020204" pitchFamily="34" charset="0"/>
                          <a:hlinkClick r:id="rId15"/>
                        </a:rPr>
                        <a:t>G59protectionsettings@gtc-uk.co.uk</a:t>
                      </a:r>
                      <a:r>
                        <a:rPr lang="en-US" sz="1100" dirty="0">
                          <a:solidFill>
                            <a:srgbClr val="124E1B"/>
                          </a:solidFill>
                          <a:effectLst/>
                          <a:latin typeface="Arial" panose="020B0604020202020204" pitchFamily="34" charset="0"/>
                          <a:hlinkClick r:id="rId15"/>
                        </a:rPr>
                        <a:t> </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8753790"/>
                  </a:ext>
                </a:extLst>
              </a:tr>
              <a:tr h="197862">
                <a:tc>
                  <a:txBody>
                    <a:bodyPr/>
                    <a:lstStyle/>
                    <a:p>
                      <a:pPr>
                        <a:spcAft>
                          <a:spcPts val="0"/>
                        </a:spcAft>
                      </a:pPr>
                      <a:r>
                        <a:rPr lang="en-US" sz="1100">
                          <a:effectLst/>
                          <a:latin typeface="Arial" panose="020B0604020202020204" pitchFamily="34" charset="0"/>
                        </a:rPr>
                        <a:t>UK Power Distribution Limited</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19"/>
                        </a:rPr>
                        <a:t>newconnections@ukpowerdistribution.co.uk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7037828"/>
                  </a:ext>
                </a:extLst>
              </a:tr>
              <a:tr h="188999">
                <a:tc>
                  <a:txBody>
                    <a:bodyPr/>
                    <a:lstStyle/>
                    <a:p>
                      <a:pPr>
                        <a:spcAft>
                          <a:spcPts val="0"/>
                        </a:spcAft>
                      </a:pPr>
                      <a:r>
                        <a:rPr lang="en-US" sz="1100">
                          <a:effectLst/>
                          <a:latin typeface="Arial" panose="020B0604020202020204" pitchFamily="34" charset="0"/>
                        </a:rPr>
                        <a:t>Utility Assets Limited</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20"/>
                        </a:rPr>
                        <a:t>enquiries@utilityassets.co.uk</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9416102"/>
                  </a:ext>
                </a:extLst>
              </a:tr>
              <a:tr h="143873">
                <a:tc>
                  <a:txBody>
                    <a:bodyPr/>
                    <a:lstStyle/>
                    <a:p>
                      <a:pPr>
                        <a:spcAft>
                          <a:spcPts val="0"/>
                        </a:spcAft>
                      </a:pPr>
                      <a:r>
                        <a:rPr lang="en-US" sz="1100">
                          <a:effectLst/>
                          <a:latin typeface="Arial" panose="020B0604020202020204" pitchFamily="34" charset="0"/>
                        </a:rPr>
                        <a:t>Vattenfall Networks Limited</a:t>
                      </a:r>
                      <a:endParaRPr lang="en-US" sz="110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175">
                        <a:spcAft>
                          <a:spcPts val="0"/>
                        </a:spcAft>
                      </a:pPr>
                      <a:r>
                        <a:rPr lang="en-US" sz="1100" u="sng" dirty="0">
                          <a:solidFill>
                            <a:srgbClr val="551A8B"/>
                          </a:solidFill>
                          <a:effectLst/>
                          <a:latin typeface="Arial" panose="020B0604020202020204" pitchFamily="34" charset="0"/>
                          <a:hlinkClick r:id="rId21"/>
                        </a:rPr>
                        <a:t>UK-networks@vattenfall.com</a:t>
                      </a:r>
                      <a:endParaRPr lang="en-US" sz="1100" dirty="0">
                        <a:effectLst/>
                      </a:endParaRPr>
                    </a:p>
                  </a:txBody>
                  <a:tcPr marL="68580" marR="43815" marT="1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6016937"/>
                  </a:ext>
                </a:extLst>
              </a:tr>
            </a:tbl>
          </a:graphicData>
        </a:graphic>
      </p:graphicFrame>
    </p:spTree>
    <p:extLst>
      <p:ext uri="{BB962C8B-B14F-4D97-AF65-F5344CB8AC3E}">
        <p14:creationId xmlns:p14="http://schemas.microsoft.com/office/powerpoint/2010/main" val="238571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accent2"/>
                </a:solidFill>
              </a:rPr>
              <a:t>Current Timetable</a:t>
            </a:r>
            <a:endParaRPr lang="en-US" b="1" dirty="0">
              <a:solidFill>
                <a:schemeClr val="accent2"/>
              </a:solidFill>
            </a:endParaRPr>
          </a:p>
        </p:txBody>
      </p:sp>
      <p:sp>
        <p:nvSpPr>
          <p:cNvPr id="2" name="Slide Number Placeholder 1">
            <a:extLst>
              <a:ext uri="{FF2B5EF4-FFF2-40B4-BE49-F238E27FC236}">
                <a16:creationId xmlns:a16="http://schemas.microsoft.com/office/drawing/2014/main" id="{40911F54-440A-4FF5-BE48-CC52B84DE637}"/>
              </a:ext>
            </a:extLst>
          </p:cNvPr>
          <p:cNvSpPr>
            <a:spLocks noGrp="1"/>
          </p:cNvSpPr>
          <p:nvPr>
            <p:ph type="sldNum" sz="quarter" idx="12"/>
          </p:nvPr>
        </p:nvSpPr>
        <p:spPr/>
        <p:txBody>
          <a:bodyPr/>
          <a:lstStyle/>
          <a:p>
            <a:fld id="{FE218527-B6BB-4492-8DB8-97D7C1DB542E}" type="slidenum">
              <a:rPr lang="en-US" smtClean="0"/>
              <a:t>13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78988123"/>
              </p:ext>
            </p:extLst>
          </p:nvPr>
        </p:nvGraphicFramePr>
        <p:xfrm>
          <a:off x="839788" y="1881808"/>
          <a:ext cx="5865812" cy="4307854"/>
        </p:xfrm>
        <a:graphic>
          <a:graphicData uri="http://schemas.openxmlformats.org/drawingml/2006/table">
            <a:tbl>
              <a:tblPr firstRow="1" bandRow="1">
                <a:tableStyleId>{5C22544A-7EE6-4342-B048-85BDC9FD1C3A}</a:tableStyleId>
              </a:tblPr>
              <a:tblGrid>
                <a:gridCol w="2137401">
                  <a:extLst>
                    <a:ext uri="{9D8B030D-6E8A-4147-A177-3AD203B41FA5}">
                      <a16:colId xmlns:a16="http://schemas.microsoft.com/office/drawing/2014/main" val="2376909875"/>
                    </a:ext>
                  </a:extLst>
                </a:gridCol>
                <a:gridCol w="3728411">
                  <a:extLst>
                    <a:ext uri="{9D8B030D-6E8A-4147-A177-3AD203B41FA5}">
                      <a16:colId xmlns:a16="http://schemas.microsoft.com/office/drawing/2014/main" val="1898428569"/>
                    </a:ext>
                  </a:extLst>
                </a:gridCol>
              </a:tblGrid>
              <a:tr h="495472">
                <a:tc>
                  <a:txBody>
                    <a:bodyPr/>
                    <a:lstStyle/>
                    <a:p>
                      <a:r>
                        <a:rPr lang="en-GB" sz="1800" dirty="0"/>
                        <a:t>Event</a:t>
                      </a:r>
                      <a:endParaRPr lang="en-US" sz="1800" dirty="0"/>
                    </a:p>
                  </a:txBody>
                  <a:tcPr/>
                </a:tc>
                <a:tc>
                  <a:txBody>
                    <a:bodyPr/>
                    <a:lstStyle/>
                    <a:p>
                      <a:pPr algn="ctr"/>
                      <a:r>
                        <a:rPr lang="en-GB" sz="1800" dirty="0"/>
                        <a:t>Deadlines</a:t>
                      </a:r>
                      <a:endParaRPr lang="en-US" sz="1800" dirty="0"/>
                    </a:p>
                  </a:txBody>
                  <a:tcPr/>
                </a:tc>
                <a:extLst>
                  <a:ext uri="{0D108BD9-81ED-4DB2-BD59-A6C34878D82A}">
                    <a16:rowId xmlns:a16="http://schemas.microsoft.com/office/drawing/2014/main" val="2630897571"/>
                  </a:ext>
                </a:extLst>
              </a:tr>
              <a:tr h="502353">
                <a:tc>
                  <a:txBody>
                    <a:bodyPr/>
                    <a:lstStyle/>
                    <a:p>
                      <a:r>
                        <a:rPr lang="en-GB" sz="1800" dirty="0"/>
                        <a:t>Webinar</a:t>
                      </a:r>
                      <a:endParaRPr lang="en-US" sz="1800" dirty="0"/>
                    </a:p>
                  </a:txBody>
                  <a:tcPr/>
                </a:tc>
                <a:tc>
                  <a:txBody>
                    <a:bodyPr/>
                    <a:lstStyle/>
                    <a:p>
                      <a:pPr algn="ctr"/>
                      <a:r>
                        <a:rPr lang="en-GB" sz="1800" dirty="0"/>
                        <a:t>27 March 2020</a:t>
                      </a:r>
                      <a:endParaRPr lang="en-US" sz="1800" dirty="0"/>
                    </a:p>
                  </a:txBody>
                  <a:tcPr/>
                </a:tc>
                <a:extLst>
                  <a:ext uri="{0D108BD9-81ED-4DB2-BD59-A6C34878D82A}">
                    <a16:rowId xmlns:a16="http://schemas.microsoft.com/office/drawing/2014/main" val="2053129238"/>
                  </a:ext>
                </a:extLst>
              </a:tr>
              <a:tr h="701919">
                <a:tc>
                  <a:txBody>
                    <a:bodyPr/>
                    <a:lstStyle/>
                    <a:p>
                      <a:r>
                        <a:rPr lang="en-GB" sz="1800" dirty="0"/>
                        <a:t>Application</a:t>
                      </a:r>
                      <a:r>
                        <a:rPr lang="en-GB" sz="1800" baseline="0" dirty="0"/>
                        <a:t> deadline for window 3</a:t>
                      </a:r>
                      <a:endParaRPr lang="en-US" sz="1800" dirty="0"/>
                    </a:p>
                  </a:txBody>
                  <a:tcPr/>
                </a:tc>
                <a:tc>
                  <a:txBody>
                    <a:bodyPr/>
                    <a:lstStyle/>
                    <a:p>
                      <a:pPr algn="ctr"/>
                      <a:r>
                        <a:rPr lang="en-GB" sz="1800" dirty="0"/>
                        <a:t>12 May </a:t>
                      </a:r>
                      <a:endParaRPr lang="en-US" sz="1800" dirty="0"/>
                    </a:p>
                  </a:txBody>
                  <a:tcPr/>
                </a:tc>
                <a:extLst>
                  <a:ext uri="{0D108BD9-81ED-4DB2-BD59-A6C34878D82A}">
                    <a16:rowId xmlns:a16="http://schemas.microsoft.com/office/drawing/2014/main" val="256288012"/>
                  </a:ext>
                </a:extLst>
              </a:tr>
              <a:tr h="701919">
                <a:tc>
                  <a:txBody>
                    <a:bodyPr/>
                    <a:lstStyle/>
                    <a:p>
                      <a:r>
                        <a:rPr lang="en-GB" sz="1800" dirty="0"/>
                        <a:t>DNO Verification</a:t>
                      </a:r>
                      <a:r>
                        <a:rPr lang="en-GB" sz="1800" baseline="0" dirty="0"/>
                        <a:t> checks</a:t>
                      </a:r>
                      <a:endParaRPr lang="en-US" sz="1800" dirty="0"/>
                    </a:p>
                  </a:txBody>
                  <a:tcPr/>
                </a:tc>
                <a:tc>
                  <a:txBody>
                    <a:bodyPr/>
                    <a:lstStyle/>
                    <a:p>
                      <a:pPr algn="ctr"/>
                      <a:r>
                        <a:rPr lang="en-GB" sz="1800" dirty="0"/>
                        <a:t>26 May</a:t>
                      </a:r>
                      <a:endParaRPr lang="en-US" sz="1800" dirty="0"/>
                    </a:p>
                  </a:txBody>
                  <a:tcPr/>
                </a:tc>
                <a:extLst>
                  <a:ext uri="{0D108BD9-81ED-4DB2-BD59-A6C34878D82A}">
                    <a16:rowId xmlns:a16="http://schemas.microsoft.com/office/drawing/2014/main" val="959949838"/>
                  </a:ext>
                </a:extLst>
              </a:tr>
              <a:tr h="502353">
                <a:tc>
                  <a:txBody>
                    <a:bodyPr/>
                    <a:lstStyle/>
                    <a:p>
                      <a:r>
                        <a:rPr lang="en-GB" sz="1800" dirty="0"/>
                        <a:t>NGESO Assessment</a:t>
                      </a:r>
                      <a:endParaRPr lang="en-US" sz="1800" dirty="0"/>
                    </a:p>
                  </a:txBody>
                  <a:tcPr/>
                </a:tc>
                <a:tc>
                  <a:txBody>
                    <a:bodyPr/>
                    <a:lstStyle/>
                    <a:p>
                      <a:pPr algn="ctr"/>
                      <a:r>
                        <a:rPr lang="en-GB" sz="1800" dirty="0"/>
                        <a:t>09 June</a:t>
                      </a:r>
                      <a:endParaRPr lang="en-US" sz="1800" dirty="0"/>
                    </a:p>
                  </a:txBody>
                  <a:tcPr/>
                </a:tc>
                <a:extLst>
                  <a:ext uri="{0D108BD9-81ED-4DB2-BD59-A6C34878D82A}">
                    <a16:rowId xmlns:a16="http://schemas.microsoft.com/office/drawing/2014/main" val="841077122"/>
                  </a:ext>
                </a:extLst>
              </a:tr>
              <a:tr h="701919">
                <a:tc>
                  <a:txBody>
                    <a:bodyPr/>
                    <a:lstStyle/>
                    <a:p>
                      <a:r>
                        <a:rPr lang="en-GB" sz="1800" dirty="0"/>
                        <a:t>DNO notify Applicants</a:t>
                      </a:r>
                      <a:endParaRPr lang="en-US" sz="1800" dirty="0"/>
                    </a:p>
                  </a:txBody>
                  <a:tcPr/>
                </a:tc>
                <a:tc>
                  <a:txBody>
                    <a:bodyPr/>
                    <a:lstStyle/>
                    <a:p>
                      <a:pPr algn="ctr"/>
                      <a:r>
                        <a:rPr lang="en-GB" sz="1800" dirty="0"/>
                        <a:t>23 June</a:t>
                      </a:r>
                      <a:endParaRPr lang="en-US" sz="1800" dirty="0"/>
                    </a:p>
                  </a:txBody>
                  <a:tcPr/>
                </a:tc>
                <a:extLst>
                  <a:ext uri="{0D108BD9-81ED-4DB2-BD59-A6C34878D82A}">
                    <a16:rowId xmlns:a16="http://schemas.microsoft.com/office/drawing/2014/main" val="1237162626"/>
                  </a:ext>
                </a:extLst>
              </a:tr>
              <a:tr h="701919">
                <a:tc>
                  <a:txBody>
                    <a:bodyPr/>
                    <a:lstStyle/>
                    <a:p>
                      <a:r>
                        <a:rPr lang="en-GB" sz="1800" dirty="0"/>
                        <a:t>Applicants confirm terms</a:t>
                      </a:r>
                      <a:endParaRPr lang="en-US" sz="1800" dirty="0"/>
                    </a:p>
                  </a:txBody>
                  <a:tcPr/>
                </a:tc>
                <a:tc>
                  <a:txBody>
                    <a:bodyPr/>
                    <a:lstStyle/>
                    <a:p>
                      <a:pPr algn="ctr"/>
                      <a:r>
                        <a:rPr lang="en-GB" sz="1800" dirty="0"/>
                        <a:t>+ 10 days after </a:t>
                      </a:r>
                    </a:p>
                    <a:p>
                      <a:pPr algn="ctr"/>
                      <a:r>
                        <a:rPr lang="en-GB" sz="1800" dirty="0"/>
                        <a:t>receiving notification from DNO</a:t>
                      </a:r>
                      <a:endParaRPr lang="en-US" sz="1800" dirty="0"/>
                    </a:p>
                  </a:txBody>
                  <a:tcPr/>
                </a:tc>
                <a:extLst>
                  <a:ext uri="{0D108BD9-81ED-4DB2-BD59-A6C34878D82A}">
                    <a16:rowId xmlns:a16="http://schemas.microsoft.com/office/drawing/2014/main" val="3407670639"/>
                  </a:ext>
                </a:extLst>
              </a:tr>
            </a:tbl>
          </a:graphicData>
        </a:graphic>
      </p:graphicFrame>
      <p:sp>
        <p:nvSpPr>
          <p:cNvPr id="5" name="Content Placeholder 4"/>
          <p:cNvSpPr>
            <a:spLocks noGrp="1"/>
          </p:cNvSpPr>
          <p:nvPr>
            <p:ph sz="quarter" idx="4"/>
          </p:nvPr>
        </p:nvSpPr>
        <p:spPr>
          <a:xfrm>
            <a:off x="7472638" y="2854324"/>
            <a:ext cx="3881162" cy="3684588"/>
          </a:xfrm>
        </p:spPr>
        <p:txBody>
          <a:bodyPr/>
          <a:lstStyle/>
          <a:p>
            <a:pPr marL="0" indent="0">
              <a:buNone/>
            </a:pPr>
            <a:r>
              <a:rPr lang="en-GB" b="1" dirty="0"/>
              <a:t>Note: </a:t>
            </a:r>
            <a:r>
              <a:rPr lang="en-GB" dirty="0"/>
              <a:t>All dates are subject to review and confirmation in light of the current Coronavirus pandemic</a:t>
            </a:r>
            <a:endParaRPr lang="en-US" dirty="0"/>
          </a:p>
        </p:txBody>
      </p:sp>
    </p:spTree>
    <p:extLst>
      <p:ext uri="{BB962C8B-B14F-4D97-AF65-F5344CB8AC3E}">
        <p14:creationId xmlns:p14="http://schemas.microsoft.com/office/powerpoint/2010/main" val="338444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0409329"/>
              </p:ext>
            </p:extLst>
          </p:nvPr>
        </p:nvGraphicFramePr>
        <p:xfrm>
          <a:off x="1086678" y="4365879"/>
          <a:ext cx="10005392" cy="1463040"/>
        </p:xfrm>
        <a:graphic>
          <a:graphicData uri="http://schemas.openxmlformats.org/drawingml/2006/table">
            <a:tbl>
              <a:tblPr firstRow="1" bandRow="1">
                <a:tableStyleId>{5C22544A-7EE6-4342-B048-85BDC9FD1C3A}</a:tableStyleId>
              </a:tblPr>
              <a:tblGrid>
                <a:gridCol w="3937389">
                  <a:extLst>
                    <a:ext uri="{9D8B030D-6E8A-4147-A177-3AD203B41FA5}">
                      <a16:colId xmlns:a16="http://schemas.microsoft.com/office/drawing/2014/main" val="3297372499"/>
                    </a:ext>
                  </a:extLst>
                </a:gridCol>
                <a:gridCol w="6068003">
                  <a:extLst>
                    <a:ext uri="{9D8B030D-6E8A-4147-A177-3AD203B41FA5}">
                      <a16:colId xmlns:a16="http://schemas.microsoft.com/office/drawing/2014/main" val="1308047420"/>
                    </a:ext>
                  </a:extLst>
                </a:gridCol>
              </a:tblGrid>
              <a:tr h="370840">
                <a:tc>
                  <a:txBody>
                    <a:bodyPr/>
                    <a:lstStyle/>
                    <a:p>
                      <a:r>
                        <a:rPr lang="en-GB" sz="2400" b="1" dirty="0">
                          <a:solidFill>
                            <a:schemeClr val="accent2"/>
                          </a:solidFill>
                        </a:rPr>
                        <a:t>Programme website</a:t>
                      </a:r>
                      <a:endParaRPr lang="en-US" sz="2400" b="1" dirty="0">
                        <a:solidFill>
                          <a:schemeClr val="accent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hlinkClick r:id="rId2"/>
                        </a:rPr>
                        <a:t>https://www.energynetworks.org/electricity/engineering/accelerated-loss-of-mains-change-programme.html</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oFill/>
                  </a:tcPr>
                </a:tc>
                <a:extLst>
                  <a:ext uri="{0D108BD9-81ED-4DB2-BD59-A6C34878D82A}">
                    <a16:rowId xmlns:a16="http://schemas.microsoft.com/office/drawing/2014/main" val="4226407250"/>
                  </a:ext>
                </a:extLst>
              </a:tr>
              <a:tr h="370840">
                <a:tc>
                  <a:txBody>
                    <a:bodyPr/>
                    <a:lstStyle/>
                    <a:p>
                      <a:r>
                        <a:rPr lang="en-GB" sz="2400" b="1" dirty="0">
                          <a:solidFill>
                            <a:schemeClr val="accent2"/>
                          </a:solidFill>
                        </a:rPr>
                        <a:t>Application portal</a:t>
                      </a:r>
                      <a:endParaRPr lang="en-US" sz="2400" b="1" dirty="0">
                        <a:solidFill>
                          <a:schemeClr val="accent2"/>
                        </a:solidFill>
                      </a:endParaRPr>
                    </a:p>
                  </a:txBody>
                  <a:tcPr>
                    <a:noFill/>
                  </a:tcPr>
                </a:tc>
                <a:tc>
                  <a:txBody>
                    <a:bodyPr/>
                    <a:lstStyle/>
                    <a:p>
                      <a:r>
                        <a:rPr lang="en-US" sz="2000" b="1" u="sng" dirty="0">
                          <a:hlinkClick r:id="rId3"/>
                        </a:rPr>
                        <a:t>http://www.ena-eng.org/ALoMCP</a:t>
                      </a:r>
                      <a:endParaRPr lang="en-US" sz="2000" dirty="0"/>
                    </a:p>
                  </a:txBody>
                  <a:tcPr>
                    <a:noFill/>
                  </a:tcPr>
                </a:tc>
                <a:extLst>
                  <a:ext uri="{0D108BD9-81ED-4DB2-BD59-A6C34878D82A}">
                    <a16:rowId xmlns:a16="http://schemas.microsoft.com/office/drawing/2014/main" val="4113546035"/>
                  </a:ext>
                </a:extLst>
              </a:tr>
            </a:tbl>
          </a:graphicData>
        </a:graphic>
      </p:graphicFrame>
      <p:sp>
        <p:nvSpPr>
          <p:cNvPr id="6" name="TextBox 5"/>
          <p:cNvSpPr txBox="1"/>
          <p:nvPr/>
        </p:nvSpPr>
        <p:spPr>
          <a:xfrm>
            <a:off x="994523" y="2165684"/>
            <a:ext cx="9900944" cy="584775"/>
          </a:xfrm>
          <a:prstGeom prst="rect">
            <a:avLst/>
          </a:prstGeom>
          <a:noFill/>
        </p:spPr>
        <p:txBody>
          <a:bodyPr wrap="square" rtlCol="0">
            <a:spAutoFit/>
          </a:bodyPr>
          <a:lstStyle/>
          <a:p>
            <a:pPr algn="ctr"/>
            <a:r>
              <a:rPr lang="en-GB" sz="3200" b="1" dirty="0">
                <a:solidFill>
                  <a:schemeClr val="accent2"/>
                </a:solidFill>
              </a:rPr>
              <a:t>Thank you for joining our webinar</a:t>
            </a:r>
            <a:endParaRPr lang="en-US" sz="3200" b="1" dirty="0">
              <a:solidFill>
                <a:schemeClr val="accent2"/>
              </a:solidFill>
            </a:endParaRPr>
          </a:p>
        </p:txBody>
      </p:sp>
    </p:spTree>
    <p:extLst>
      <p:ext uri="{BB962C8B-B14F-4D97-AF65-F5344CB8AC3E}">
        <p14:creationId xmlns:p14="http://schemas.microsoft.com/office/powerpoint/2010/main" val="251379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167"/>
            <a:ext cx="8399585" cy="1325563"/>
          </a:xfrm>
        </p:spPr>
        <p:txBody>
          <a:bodyPr/>
          <a:lstStyle/>
          <a:p>
            <a:r>
              <a:rPr lang="en-GB" b="1" dirty="0">
                <a:solidFill>
                  <a:schemeClr val="accent2"/>
                </a:solidFill>
              </a:rPr>
              <a:t>Agenda</a:t>
            </a:r>
            <a:endParaRPr lang="en-US" b="1" dirty="0">
              <a:solidFill>
                <a:schemeClr val="accent2"/>
              </a:solidFill>
            </a:endParaRPr>
          </a:p>
        </p:txBody>
      </p:sp>
      <p:sp>
        <p:nvSpPr>
          <p:cNvPr id="7" name="Slide Number Placeholder 6">
            <a:extLst>
              <a:ext uri="{FF2B5EF4-FFF2-40B4-BE49-F238E27FC236}">
                <a16:creationId xmlns:a16="http://schemas.microsoft.com/office/drawing/2014/main" id="{44A00014-01A3-4DFC-AD96-EEECB78F601E}"/>
              </a:ext>
            </a:extLst>
          </p:cNvPr>
          <p:cNvSpPr>
            <a:spLocks noGrp="1"/>
          </p:cNvSpPr>
          <p:nvPr>
            <p:ph type="sldNum" sz="quarter" idx="12"/>
          </p:nvPr>
        </p:nvSpPr>
        <p:spPr/>
        <p:txBody>
          <a:bodyPr/>
          <a:lstStyle/>
          <a:p>
            <a:fld id="{FE218527-B6BB-4492-8DB8-97D7C1DB542E}" type="slidenum">
              <a:rPr lang="en-US" smtClean="0"/>
              <a:t>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81931221"/>
              </p:ext>
            </p:extLst>
          </p:nvPr>
        </p:nvGraphicFramePr>
        <p:xfrm>
          <a:off x="1600405" y="1399785"/>
          <a:ext cx="8991190" cy="3655490"/>
        </p:xfrm>
        <a:graphic>
          <a:graphicData uri="http://schemas.openxmlformats.org/drawingml/2006/table">
            <a:tbl>
              <a:tblPr firstRow="1" bandRow="1">
                <a:tableStyleId>{5C22544A-7EE6-4342-B048-85BDC9FD1C3A}</a:tableStyleId>
              </a:tblPr>
              <a:tblGrid>
                <a:gridCol w="6886433">
                  <a:extLst>
                    <a:ext uri="{9D8B030D-6E8A-4147-A177-3AD203B41FA5}">
                      <a16:colId xmlns:a16="http://schemas.microsoft.com/office/drawing/2014/main" val="1470167635"/>
                    </a:ext>
                  </a:extLst>
                </a:gridCol>
                <a:gridCol w="2104757">
                  <a:extLst>
                    <a:ext uri="{9D8B030D-6E8A-4147-A177-3AD203B41FA5}">
                      <a16:colId xmlns:a16="http://schemas.microsoft.com/office/drawing/2014/main" val="774131813"/>
                    </a:ext>
                  </a:extLst>
                </a:gridCol>
              </a:tblGrid>
              <a:tr h="326236">
                <a:tc>
                  <a:txBody>
                    <a:bodyPr/>
                    <a:lstStyle/>
                    <a:p>
                      <a:r>
                        <a:rPr lang="en-GB" sz="1600" dirty="0"/>
                        <a:t>Item</a:t>
                      </a:r>
                      <a:endParaRPr lang="en-US" sz="1600" dirty="0"/>
                    </a:p>
                  </a:txBody>
                  <a:tcPr/>
                </a:tc>
                <a:tc>
                  <a:txBody>
                    <a:bodyPr/>
                    <a:lstStyle/>
                    <a:p>
                      <a:pPr algn="ctr"/>
                      <a:r>
                        <a:rPr lang="en-GB" dirty="0"/>
                        <a:t>Presenter</a:t>
                      </a:r>
                      <a:endParaRPr lang="en-US" dirty="0"/>
                    </a:p>
                  </a:txBody>
                  <a:tcPr/>
                </a:tc>
                <a:extLst>
                  <a:ext uri="{0D108BD9-81ED-4DB2-BD59-A6C34878D82A}">
                    <a16:rowId xmlns:a16="http://schemas.microsoft.com/office/drawing/2014/main" val="1053894749"/>
                  </a:ext>
                </a:extLst>
              </a:tr>
              <a:tr h="343874">
                <a:tc>
                  <a:txBody>
                    <a:bodyPr/>
                    <a:lstStyle/>
                    <a:p>
                      <a:pPr>
                        <a:spcAft>
                          <a:spcPts val="0"/>
                        </a:spcAft>
                      </a:pPr>
                      <a:r>
                        <a:rPr lang="en-GB" sz="1600" dirty="0"/>
                        <a:t>Welcome</a:t>
                      </a:r>
                      <a:endParaRPr lang="en-US" sz="1600" dirty="0"/>
                    </a:p>
                  </a:txBody>
                  <a:tcPr marL="45720" marR="45720" anchor="ctr"/>
                </a:tc>
                <a:tc>
                  <a:txBody>
                    <a:bodyPr/>
                    <a:lstStyle/>
                    <a:p>
                      <a:pPr algn="ctr">
                        <a:spcAft>
                          <a:spcPts val="0"/>
                        </a:spcAft>
                      </a:pPr>
                      <a:r>
                        <a:rPr lang="en-GB" sz="1600" dirty="0"/>
                        <a:t>Graham Stein</a:t>
                      </a:r>
                      <a:endParaRPr lang="en-US" sz="1600" dirty="0"/>
                    </a:p>
                  </a:txBody>
                  <a:tcPr marL="45720" marR="45720" anchor="ctr"/>
                </a:tc>
                <a:extLst>
                  <a:ext uri="{0D108BD9-81ED-4DB2-BD59-A6C34878D82A}">
                    <a16:rowId xmlns:a16="http://schemas.microsoft.com/office/drawing/2014/main" val="1001604673"/>
                  </a:ext>
                </a:extLst>
              </a:tr>
              <a:tr h="951386">
                <a:tc>
                  <a:txBody>
                    <a:bodyPr/>
                    <a:lstStyle/>
                    <a:p>
                      <a:pPr>
                        <a:spcAft>
                          <a:spcPts val="0"/>
                        </a:spcAft>
                      </a:pPr>
                      <a:r>
                        <a:rPr lang="en-GB" sz="1600" dirty="0"/>
                        <a:t>Introduction </a:t>
                      </a:r>
                    </a:p>
                    <a:p>
                      <a:pPr>
                        <a:spcAft>
                          <a:spcPts val="0"/>
                        </a:spcAft>
                      </a:pPr>
                      <a:r>
                        <a:rPr lang="en-GB" sz="1600" dirty="0"/>
                        <a:t> - The Accelerated Loss of Mains Change Programme</a:t>
                      </a:r>
                    </a:p>
                    <a:p>
                      <a:pPr>
                        <a:spcAft>
                          <a:spcPts val="0"/>
                        </a:spcAft>
                      </a:pPr>
                      <a:r>
                        <a:rPr lang="en-GB" sz="1600" dirty="0"/>
                        <a:t> -</a:t>
                      </a:r>
                      <a:r>
                        <a:rPr lang="en-GB" sz="1600" baseline="0" dirty="0"/>
                        <a:t> Progress to date</a:t>
                      </a:r>
                      <a:endParaRPr lang="en-US" sz="1600" dirty="0"/>
                    </a:p>
                  </a:txBody>
                  <a:tcPr marL="45720" marR="45720" anchor="ctr"/>
                </a:tc>
                <a:tc>
                  <a:txBody>
                    <a:bodyPr/>
                    <a:lstStyle/>
                    <a:p>
                      <a:pPr algn="ctr">
                        <a:spcAft>
                          <a:spcPts val="0"/>
                        </a:spcAft>
                      </a:pPr>
                      <a:r>
                        <a:rPr lang="en-GB" sz="1600" dirty="0"/>
                        <a:t>Graham Stein</a:t>
                      </a:r>
                      <a:endParaRPr lang="en-US" sz="1600" dirty="0"/>
                    </a:p>
                  </a:txBody>
                  <a:tcPr marL="45720" marR="45720" anchor="ctr"/>
                </a:tc>
                <a:extLst>
                  <a:ext uri="{0D108BD9-81ED-4DB2-BD59-A6C34878D82A}">
                    <a16:rowId xmlns:a16="http://schemas.microsoft.com/office/drawing/2014/main" val="1759349952"/>
                  </a:ext>
                </a:extLst>
              </a:tr>
              <a:tr h="343874">
                <a:tc>
                  <a:txBody>
                    <a:bodyPr/>
                    <a:lstStyle/>
                    <a:p>
                      <a:pPr>
                        <a:spcAft>
                          <a:spcPts val="0"/>
                        </a:spcAft>
                      </a:pPr>
                      <a:r>
                        <a:rPr lang="en-GB" sz="1600" dirty="0"/>
                        <a:t>Eligibility</a:t>
                      </a:r>
                      <a:endParaRPr lang="en-US" sz="1600" dirty="0"/>
                    </a:p>
                  </a:txBody>
                  <a:tcPr marL="45720" marR="45720" anchor="ctr"/>
                </a:tc>
                <a:tc>
                  <a:txBody>
                    <a:bodyPr/>
                    <a:lstStyle/>
                    <a:p>
                      <a:pPr algn="ctr">
                        <a:spcAft>
                          <a:spcPts val="0"/>
                        </a:spcAft>
                      </a:pPr>
                      <a:r>
                        <a:rPr lang="en-GB" sz="1600" dirty="0"/>
                        <a:t>Mike Kay</a:t>
                      </a:r>
                      <a:endParaRPr lang="en-US" sz="1600" dirty="0"/>
                    </a:p>
                  </a:txBody>
                  <a:tcPr marL="45720" marR="45720" anchor="ctr"/>
                </a:tc>
                <a:extLst>
                  <a:ext uri="{0D108BD9-81ED-4DB2-BD59-A6C34878D82A}">
                    <a16:rowId xmlns:a16="http://schemas.microsoft.com/office/drawing/2014/main" val="3628786333"/>
                  </a:ext>
                </a:extLst>
              </a:tr>
              <a:tr h="343874">
                <a:tc>
                  <a:txBody>
                    <a:bodyPr/>
                    <a:lstStyle/>
                    <a:p>
                      <a:pPr>
                        <a:spcAft>
                          <a:spcPts val="0"/>
                        </a:spcAft>
                      </a:pPr>
                      <a:r>
                        <a:rPr lang="en-GB" sz="1600" dirty="0"/>
                        <a:t>How to apply</a:t>
                      </a:r>
                      <a:endParaRPr lang="en-US" sz="1600" dirty="0"/>
                    </a:p>
                  </a:txBody>
                  <a:tcPr marL="45720" marR="45720" anchor="ctr"/>
                </a:tc>
                <a:tc>
                  <a:txBody>
                    <a:bodyPr/>
                    <a:lstStyle/>
                    <a:p>
                      <a:pPr algn="ctr">
                        <a:spcAft>
                          <a:spcPts val="0"/>
                        </a:spcAft>
                      </a:pPr>
                      <a:r>
                        <a:rPr lang="en-GB" sz="1600" dirty="0"/>
                        <a:t>Paul </a:t>
                      </a:r>
                      <a:r>
                        <a:rPr lang="en-GB" sz="1600" dirty="0" err="1"/>
                        <a:t>Munday</a:t>
                      </a:r>
                      <a:endParaRPr lang="en-US" sz="1600" dirty="0"/>
                    </a:p>
                  </a:txBody>
                  <a:tcPr marL="45720" marR="45720" anchor="ctr"/>
                </a:tc>
                <a:extLst>
                  <a:ext uri="{0D108BD9-81ED-4DB2-BD59-A6C34878D82A}">
                    <a16:rowId xmlns:a16="http://schemas.microsoft.com/office/drawing/2014/main" val="3274694249"/>
                  </a:ext>
                </a:extLst>
              </a:tr>
              <a:tr h="343874">
                <a:tc>
                  <a:txBody>
                    <a:bodyPr/>
                    <a:lstStyle/>
                    <a:p>
                      <a:pPr>
                        <a:spcAft>
                          <a:spcPts val="0"/>
                        </a:spcAft>
                      </a:pPr>
                      <a:r>
                        <a:rPr lang="en-GB" sz="1600" dirty="0"/>
                        <a:t>How to implement changes</a:t>
                      </a:r>
                      <a:endParaRPr lang="en-US" sz="1600" dirty="0"/>
                    </a:p>
                  </a:txBody>
                  <a:tcPr marL="45720" marR="45720" anchor="ctr"/>
                </a:tc>
                <a:tc>
                  <a:txBody>
                    <a:bodyPr/>
                    <a:lstStyle/>
                    <a:p>
                      <a:pPr algn="ctr">
                        <a:spcAft>
                          <a:spcPts val="0"/>
                        </a:spcAft>
                      </a:pPr>
                      <a:r>
                        <a:rPr lang="en-GB" sz="1600" dirty="0"/>
                        <a:t>Paul </a:t>
                      </a:r>
                      <a:r>
                        <a:rPr lang="en-GB" sz="1600" dirty="0" err="1"/>
                        <a:t>Munday</a:t>
                      </a:r>
                      <a:endParaRPr lang="en-US" sz="1600" dirty="0"/>
                    </a:p>
                  </a:txBody>
                  <a:tcPr marL="45720" marR="45720" anchor="ctr"/>
                </a:tc>
                <a:extLst>
                  <a:ext uri="{0D108BD9-81ED-4DB2-BD59-A6C34878D82A}">
                    <a16:rowId xmlns:a16="http://schemas.microsoft.com/office/drawing/2014/main" val="2485028114"/>
                  </a:ext>
                </a:extLst>
              </a:tr>
              <a:tr h="618974">
                <a:tc>
                  <a:txBody>
                    <a:bodyPr/>
                    <a:lstStyle/>
                    <a:p>
                      <a:pPr>
                        <a:spcAft>
                          <a:spcPts val="0"/>
                        </a:spcAft>
                      </a:pPr>
                      <a:r>
                        <a:rPr lang="en-GB" sz="1600" dirty="0"/>
                        <a:t>Resources to</a:t>
                      </a:r>
                      <a:r>
                        <a:rPr lang="en-GB" sz="1600" baseline="0" dirty="0"/>
                        <a:t> support your application and implementation of changes</a:t>
                      </a:r>
                      <a:endParaRPr lang="en-US" sz="1600" dirty="0"/>
                    </a:p>
                  </a:txBody>
                  <a:tcPr marL="45720" marR="45720" anchor="ctr"/>
                </a:tc>
                <a:tc>
                  <a:txBody>
                    <a:bodyPr/>
                    <a:lstStyle/>
                    <a:p>
                      <a:pPr algn="ctr">
                        <a:spcAft>
                          <a:spcPts val="0"/>
                        </a:spcAft>
                      </a:pPr>
                      <a:r>
                        <a:rPr lang="en-GB" sz="1600" dirty="0"/>
                        <a:t>Mike Kay</a:t>
                      </a:r>
                      <a:endParaRPr lang="en-US" sz="1600" dirty="0"/>
                    </a:p>
                  </a:txBody>
                  <a:tcPr marL="45720" marR="45720" anchor="ctr"/>
                </a:tc>
                <a:extLst>
                  <a:ext uri="{0D108BD9-81ED-4DB2-BD59-A6C34878D82A}">
                    <a16:rowId xmlns:a16="http://schemas.microsoft.com/office/drawing/2014/main" val="353117432"/>
                  </a:ext>
                </a:extLst>
              </a:tr>
              <a:tr h="343874">
                <a:tc>
                  <a:txBody>
                    <a:bodyPr/>
                    <a:lstStyle/>
                    <a:p>
                      <a:pPr>
                        <a:spcAft>
                          <a:spcPts val="0"/>
                        </a:spcAft>
                      </a:pPr>
                      <a:r>
                        <a:rPr lang="en-GB" sz="1600" dirty="0"/>
                        <a:t>Timetable</a:t>
                      </a:r>
                      <a:endParaRPr lang="en-US" sz="1600" dirty="0"/>
                    </a:p>
                  </a:txBody>
                  <a:tcPr marL="45720" marR="45720" anchor="ctr"/>
                </a:tc>
                <a:tc>
                  <a:txBody>
                    <a:bodyPr/>
                    <a:lstStyle/>
                    <a:p>
                      <a:pPr algn="ctr">
                        <a:spcAft>
                          <a:spcPts val="0"/>
                        </a:spcAft>
                      </a:pPr>
                      <a:r>
                        <a:rPr lang="en-GB" sz="1600" dirty="0"/>
                        <a:t>Graham Stein</a:t>
                      </a:r>
                      <a:endParaRPr lang="en-US" sz="1600" dirty="0"/>
                    </a:p>
                  </a:txBody>
                  <a:tcPr marL="45720" marR="45720" anchor="ctr"/>
                </a:tc>
                <a:extLst>
                  <a:ext uri="{0D108BD9-81ED-4DB2-BD59-A6C34878D82A}">
                    <a16:rowId xmlns:a16="http://schemas.microsoft.com/office/drawing/2014/main" val="191567783"/>
                  </a:ext>
                </a:extLst>
              </a:tr>
            </a:tbl>
          </a:graphicData>
        </a:graphic>
      </p:graphicFrame>
      <p:graphicFrame>
        <p:nvGraphicFramePr>
          <p:cNvPr id="5" name="Table 4">
            <a:extLst>
              <a:ext uri="{FF2B5EF4-FFF2-40B4-BE49-F238E27FC236}">
                <a16:creationId xmlns:a16="http://schemas.microsoft.com/office/drawing/2014/main" id="{DDC441B6-10CC-4CFC-97C0-B2B78BAB2853}"/>
              </a:ext>
            </a:extLst>
          </p:cNvPr>
          <p:cNvGraphicFramePr>
            <a:graphicFrameLocks noGrp="1"/>
          </p:cNvGraphicFramePr>
          <p:nvPr>
            <p:extLst>
              <p:ext uri="{D42A27DB-BD31-4B8C-83A1-F6EECF244321}">
                <p14:modId xmlns:p14="http://schemas.microsoft.com/office/powerpoint/2010/main" val="26687057"/>
              </p:ext>
            </p:extLst>
          </p:nvPr>
        </p:nvGraphicFramePr>
        <p:xfrm>
          <a:off x="268941" y="5388583"/>
          <a:ext cx="11685494" cy="1332892"/>
        </p:xfrm>
        <a:graphic>
          <a:graphicData uri="http://schemas.openxmlformats.org/drawingml/2006/table">
            <a:tbl>
              <a:tblPr firstRow="1" bandRow="1">
                <a:tableStyleId>{5C22544A-7EE6-4342-B048-85BDC9FD1C3A}</a:tableStyleId>
              </a:tblPr>
              <a:tblGrid>
                <a:gridCol w="1996737">
                  <a:extLst>
                    <a:ext uri="{9D8B030D-6E8A-4147-A177-3AD203B41FA5}">
                      <a16:colId xmlns:a16="http://schemas.microsoft.com/office/drawing/2014/main" val="5958917"/>
                    </a:ext>
                  </a:extLst>
                </a:gridCol>
                <a:gridCol w="9688757">
                  <a:extLst>
                    <a:ext uri="{9D8B030D-6E8A-4147-A177-3AD203B41FA5}">
                      <a16:colId xmlns:a16="http://schemas.microsoft.com/office/drawing/2014/main" val="1026713255"/>
                    </a:ext>
                  </a:extLst>
                </a:gridCol>
              </a:tblGrid>
              <a:tr h="798305">
                <a:tc>
                  <a:txBody>
                    <a:bodyPr/>
                    <a:lstStyle/>
                    <a:p>
                      <a:r>
                        <a:rPr lang="en-GB" sz="1600" b="1" dirty="0">
                          <a:solidFill>
                            <a:srgbClr val="0070C0"/>
                          </a:solidFill>
                        </a:rPr>
                        <a:t>Programme website</a:t>
                      </a:r>
                      <a:endParaRPr lang="en-US" sz="1600" b="1" dirty="0">
                        <a:solidFill>
                          <a:srgbClr val="0070C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3"/>
                        </a:rPr>
                        <a:t>https://www.energynetworks.org/electricity/engineering/accelerated-loss-of-mains-change-programme.html</a:t>
                      </a:r>
                      <a:endParaRPr lang="en-US" sz="1600" dirty="0"/>
                    </a:p>
                  </a:txBody>
                  <a:tcPr>
                    <a:noFill/>
                  </a:tcPr>
                </a:tc>
                <a:extLst>
                  <a:ext uri="{0D108BD9-81ED-4DB2-BD59-A6C34878D82A}">
                    <a16:rowId xmlns:a16="http://schemas.microsoft.com/office/drawing/2014/main" val="3886105336"/>
                  </a:ext>
                </a:extLst>
              </a:tr>
              <a:tr h="534587">
                <a:tc>
                  <a:txBody>
                    <a:bodyPr/>
                    <a:lstStyle/>
                    <a:p>
                      <a:pPr>
                        <a:spcAft>
                          <a:spcPts val="600"/>
                        </a:spcAft>
                      </a:pPr>
                      <a:r>
                        <a:rPr lang="en-GB" sz="1600" b="1" dirty="0">
                          <a:solidFill>
                            <a:srgbClr val="0070C0"/>
                          </a:solidFill>
                        </a:rPr>
                        <a:t>Application portal</a:t>
                      </a:r>
                      <a:endParaRPr lang="en-US" sz="1600" b="1" dirty="0">
                        <a:solidFill>
                          <a:srgbClr val="0070C0"/>
                        </a:solidFill>
                      </a:endParaRPr>
                    </a:p>
                  </a:txBody>
                  <a:tcPr>
                    <a:noFill/>
                  </a:tcPr>
                </a:tc>
                <a:tc>
                  <a:txBody>
                    <a:bodyPr/>
                    <a:lstStyle/>
                    <a:p>
                      <a:pPr>
                        <a:spcAft>
                          <a:spcPts val="600"/>
                        </a:spcAft>
                      </a:pPr>
                      <a:r>
                        <a:rPr lang="en-US" sz="1600" b="1" u="sng" dirty="0">
                          <a:hlinkClick r:id="rId4"/>
                        </a:rPr>
                        <a:t>http://www.ena-eng.org/ALoMCP</a:t>
                      </a:r>
                      <a:endParaRPr lang="en-US" sz="1600" dirty="0"/>
                    </a:p>
                  </a:txBody>
                  <a:tcPr>
                    <a:noFill/>
                  </a:tcPr>
                </a:tc>
                <a:extLst>
                  <a:ext uri="{0D108BD9-81ED-4DB2-BD59-A6C34878D82A}">
                    <a16:rowId xmlns:a16="http://schemas.microsoft.com/office/drawing/2014/main" val="4159373245"/>
                  </a:ext>
                </a:extLst>
              </a:tr>
            </a:tbl>
          </a:graphicData>
        </a:graphic>
      </p:graphicFrame>
    </p:spTree>
    <p:extLst>
      <p:ext uri="{BB962C8B-B14F-4D97-AF65-F5344CB8AC3E}">
        <p14:creationId xmlns:p14="http://schemas.microsoft.com/office/powerpoint/2010/main" val="218928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218527-B6BB-4492-8DB8-97D7C1DB542E}" type="slidenum">
              <a:rPr lang="en-US" smtClean="0"/>
              <a:t>3</a:t>
            </a:fld>
            <a:endParaRPr lang="en-US"/>
          </a:p>
        </p:txBody>
      </p:sp>
      <p:graphicFrame>
        <p:nvGraphicFramePr>
          <p:cNvPr id="11" name="Chart 10">
            <a:extLst>
              <a:ext uri="{FF2B5EF4-FFF2-40B4-BE49-F238E27FC236}">
                <a16:creationId xmlns:a16="http://schemas.microsoft.com/office/drawing/2014/main" id="{DE1F1DC6-043F-4BE0-A73F-ED817D30799F}"/>
              </a:ext>
            </a:extLst>
          </p:cNvPr>
          <p:cNvGraphicFramePr>
            <a:graphicFrameLocks/>
          </p:cNvGraphicFramePr>
          <p:nvPr/>
        </p:nvGraphicFramePr>
        <p:xfrm>
          <a:off x="606488" y="3191062"/>
          <a:ext cx="5540896" cy="356141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F39DDA15-72B8-476C-8472-AB28182DAF95}"/>
              </a:ext>
            </a:extLst>
          </p:cNvPr>
          <p:cNvSpPr/>
          <p:nvPr/>
        </p:nvSpPr>
        <p:spPr>
          <a:xfrm>
            <a:off x="523371" y="392847"/>
            <a:ext cx="4586512" cy="584775"/>
          </a:xfrm>
          <a:prstGeom prst="rect">
            <a:avLst/>
          </a:prstGeom>
        </p:spPr>
        <p:txBody>
          <a:bodyPr wrap="none">
            <a:spAutoFit/>
          </a:bodyPr>
          <a:lstStyle/>
          <a:p>
            <a:pPr algn="ctr">
              <a:defRPr sz="3200" b="0" i="0" u="none" strike="noStrike" kern="1200" spc="0" baseline="0">
                <a:solidFill>
                  <a:prstClr val="black">
                    <a:lumMod val="65000"/>
                    <a:lumOff val="35000"/>
                  </a:prstClr>
                </a:solidFill>
                <a:latin typeface="+mn-lt"/>
                <a:ea typeface="+mn-ea"/>
                <a:cs typeface="+mn-cs"/>
              </a:defRPr>
            </a:pPr>
            <a:r>
              <a:rPr lang="en-US" b="1" dirty="0" err="1">
                <a:solidFill>
                  <a:schemeClr val="accent2"/>
                </a:solidFill>
              </a:rPr>
              <a:t>ALoMCP</a:t>
            </a:r>
            <a:r>
              <a:rPr lang="en-US" b="1" dirty="0">
                <a:solidFill>
                  <a:schemeClr val="accent2"/>
                </a:solidFill>
              </a:rPr>
              <a:t>: Progress to date</a:t>
            </a:r>
          </a:p>
        </p:txBody>
      </p:sp>
      <p:graphicFrame>
        <p:nvGraphicFramePr>
          <p:cNvPr id="3" name="Table 2">
            <a:extLst>
              <a:ext uri="{FF2B5EF4-FFF2-40B4-BE49-F238E27FC236}">
                <a16:creationId xmlns:a16="http://schemas.microsoft.com/office/drawing/2014/main" id="{C8533ACA-D039-4562-A7A3-F14FBDA597E5}"/>
              </a:ext>
            </a:extLst>
          </p:cNvPr>
          <p:cNvGraphicFramePr>
            <a:graphicFrameLocks noGrp="1"/>
          </p:cNvGraphicFramePr>
          <p:nvPr/>
        </p:nvGraphicFramePr>
        <p:xfrm>
          <a:off x="998268" y="1466230"/>
          <a:ext cx="4454599" cy="1432992"/>
        </p:xfrm>
        <a:graphic>
          <a:graphicData uri="http://schemas.openxmlformats.org/drawingml/2006/table">
            <a:tbl>
              <a:tblPr firstRow="1" firstCol="1" bandRow="1">
                <a:tableStyleId>{5C22544A-7EE6-4342-B048-85BDC9FD1C3A}</a:tableStyleId>
              </a:tblPr>
              <a:tblGrid>
                <a:gridCol w="890714">
                  <a:extLst>
                    <a:ext uri="{9D8B030D-6E8A-4147-A177-3AD203B41FA5}">
                      <a16:colId xmlns:a16="http://schemas.microsoft.com/office/drawing/2014/main" val="969171564"/>
                    </a:ext>
                  </a:extLst>
                </a:gridCol>
                <a:gridCol w="890714">
                  <a:extLst>
                    <a:ext uri="{9D8B030D-6E8A-4147-A177-3AD203B41FA5}">
                      <a16:colId xmlns:a16="http://schemas.microsoft.com/office/drawing/2014/main" val="1078754544"/>
                    </a:ext>
                  </a:extLst>
                </a:gridCol>
                <a:gridCol w="891057">
                  <a:extLst>
                    <a:ext uri="{9D8B030D-6E8A-4147-A177-3AD203B41FA5}">
                      <a16:colId xmlns:a16="http://schemas.microsoft.com/office/drawing/2014/main" val="2815583674"/>
                    </a:ext>
                  </a:extLst>
                </a:gridCol>
                <a:gridCol w="891057">
                  <a:extLst>
                    <a:ext uri="{9D8B030D-6E8A-4147-A177-3AD203B41FA5}">
                      <a16:colId xmlns:a16="http://schemas.microsoft.com/office/drawing/2014/main" val="3198759820"/>
                    </a:ext>
                  </a:extLst>
                </a:gridCol>
                <a:gridCol w="891057">
                  <a:extLst>
                    <a:ext uri="{9D8B030D-6E8A-4147-A177-3AD203B41FA5}">
                      <a16:colId xmlns:a16="http://schemas.microsoft.com/office/drawing/2014/main" val="4000432465"/>
                    </a:ext>
                  </a:extLst>
                </a:gridCol>
              </a:tblGrid>
              <a:tr h="675435">
                <a:tc>
                  <a:txBody>
                    <a:bodyPr/>
                    <a:lstStyle/>
                    <a:p>
                      <a:pPr>
                        <a:lnSpc>
                          <a:spcPct val="115000"/>
                        </a:lnSpc>
                        <a:spcAft>
                          <a:spcPts val="1000"/>
                        </a:spcAft>
                      </a:pPr>
                      <a:r>
                        <a:rPr lang="en-GB" sz="1100">
                          <a:effectLst/>
                        </a:rPr>
                        <a:t>Window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No of applications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Generation applied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Generation accepted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Provider Payment (£m)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9814321"/>
                  </a:ext>
                </a:extLst>
              </a:tr>
              <a:tr h="252519">
                <a:tc>
                  <a:txBody>
                    <a:bodyPr/>
                    <a:lstStyle/>
                    <a:p>
                      <a:pPr>
                        <a:lnSpc>
                          <a:spcPct val="115000"/>
                        </a:lnSpc>
                        <a:spcAft>
                          <a:spcPts val="1000"/>
                        </a:spcAft>
                      </a:pPr>
                      <a:r>
                        <a:rPr lang="en-GB" sz="1100" dirty="0">
                          <a:effectLst/>
                        </a:rPr>
                        <a:t>W1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1933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5.48GW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4.3GW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736814"/>
                  </a:ext>
                </a:extLst>
              </a:tr>
              <a:tr h="252519">
                <a:tc>
                  <a:txBody>
                    <a:bodyPr/>
                    <a:lstStyle/>
                    <a:p>
                      <a:pPr>
                        <a:lnSpc>
                          <a:spcPct val="115000"/>
                        </a:lnSpc>
                        <a:spcAft>
                          <a:spcPts val="1000"/>
                        </a:spcAft>
                      </a:pPr>
                      <a:r>
                        <a:rPr lang="en-GB" sz="1100">
                          <a:effectLst/>
                        </a:rPr>
                        <a:t>W2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1388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2.25GW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2.2GW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734620"/>
                  </a:ext>
                </a:extLst>
              </a:tr>
              <a:tr h="252519">
                <a:tc>
                  <a:txBody>
                    <a:bodyPr/>
                    <a:lstStyle/>
                    <a:p>
                      <a:pPr>
                        <a:lnSpc>
                          <a:spcPct val="115000"/>
                        </a:lnSpc>
                        <a:spcAft>
                          <a:spcPts val="1000"/>
                        </a:spcAft>
                      </a:pPr>
                      <a:r>
                        <a:rPr lang="en-GB" sz="11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3321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7.73GW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rPr>
                        <a:t>6.5GW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5430122"/>
                  </a:ext>
                </a:extLst>
              </a:tr>
            </a:tbl>
          </a:graphicData>
        </a:graphic>
      </p:graphicFrame>
      <p:pic>
        <p:nvPicPr>
          <p:cNvPr id="6" name="Picture 4" descr="image001">
            <a:extLst>
              <a:ext uri="{FF2B5EF4-FFF2-40B4-BE49-F238E27FC236}">
                <a16:creationId xmlns:a16="http://schemas.microsoft.com/office/drawing/2014/main" id="{F4AD4DF3-A47D-4CBE-B2CD-8888CADBD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55" y="1711187"/>
            <a:ext cx="4319452" cy="239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mage002">
            <a:extLst>
              <a:ext uri="{FF2B5EF4-FFF2-40B4-BE49-F238E27FC236}">
                <a16:creationId xmlns:a16="http://schemas.microsoft.com/office/drawing/2014/main" id="{45EFACCA-18AD-41CE-933B-1390565BC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055" y="4231125"/>
            <a:ext cx="4319452" cy="23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E91B187-F172-4B8A-944B-14A0505FB6A5}"/>
              </a:ext>
            </a:extLst>
          </p:cNvPr>
          <p:cNvSpPr txBox="1"/>
          <p:nvPr/>
        </p:nvSpPr>
        <p:spPr>
          <a:xfrm>
            <a:off x="1277471" y="1062318"/>
            <a:ext cx="3899647" cy="369332"/>
          </a:xfrm>
          <a:prstGeom prst="rect">
            <a:avLst/>
          </a:prstGeom>
          <a:noFill/>
        </p:spPr>
        <p:txBody>
          <a:bodyPr wrap="square" rtlCol="0">
            <a:spAutoFit/>
          </a:bodyPr>
          <a:lstStyle/>
          <a:p>
            <a:pPr algn="ctr"/>
            <a:r>
              <a:rPr lang="en-GB" dirty="0"/>
              <a:t>Accepted Applications</a:t>
            </a:r>
            <a:endParaRPr lang="en-US" dirty="0"/>
          </a:p>
        </p:txBody>
      </p:sp>
      <p:sp>
        <p:nvSpPr>
          <p:cNvPr id="9" name="TextBox 8">
            <a:extLst>
              <a:ext uri="{FF2B5EF4-FFF2-40B4-BE49-F238E27FC236}">
                <a16:creationId xmlns:a16="http://schemas.microsoft.com/office/drawing/2014/main" id="{F61E4092-789F-48F4-8105-CE06D4444553}"/>
              </a:ext>
            </a:extLst>
          </p:cNvPr>
          <p:cNvSpPr txBox="1"/>
          <p:nvPr/>
        </p:nvSpPr>
        <p:spPr>
          <a:xfrm>
            <a:off x="6943163" y="1280719"/>
            <a:ext cx="3899647" cy="369332"/>
          </a:xfrm>
          <a:prstGeom prst="rect">
            <a:avLst/>
          </a:prstGeom>
          <a:noFill/>
        </p:spPr>
        <p:txBody>
          <a:bodyPr wrap="square" rtlCol="0">
            <a:spAutoFit/>
          </a:bodyPr>
          <a:lstStyle/>
          <a:p>
            <a:pPr algn="ctr"/>
            <a:r>
              <a:rPr lang="en-GB" dirty="0"/>
              <a:t>Application Outcome</a:t>
            </a:r>
            <a:endParaRPr lang="en-US" dirty="0"/>
          </a:p>
        </p:txBody>
      </p:sp>
      <p:sp>
        <p:nvSpPr>
          <p:cNvPr id="10" name="TextBox 9">
            <a:extLst>
              <a:ext uri="{FF2B5EF4-FFF2-40B4-BE49-F238E27FC236}">
                <a16:creationId xmlns:a16="http://schemas.microsoft.com/office/drawing/2014/main" id="{48CC7D46-B81A-4AC3-9668-FF113F3EAA79}"/>
              </a:ext>
            </a:extLst>
          </p:cNvPr>
          <p:cNvSpPr txBox="1"/>
          <p:nvPr/>
        </p:nvSpPr>
        <p:spPr>
          <a:xfrm>
            <a:off x="1427112" y="3021670"/>
            <a:ext cx="3899647" cy="369332"/>
          </a:xfrm>
          <a:prstGeom prst="rect">
            <a:avLst/>
          </a:prstGeom>
          <a:noFill/>
        </p:spPr>
        <p:txBody>
          <a:bodyPr wrap="square" rtlCol="0">
            <a:spAutoFit/>
          </a:bodyPr>
          <a:lstStyle/>
          <a:p>
            <a:pPr algn="ctr"/>
            <a:r>
              <a:rPr lang="en-GB" dirty="0"/>
              <a:t>Application Workflow</a:t>
            </a:r>
            <a:endParaRPr lang="en-US" dirty="0"/>
          </a:p>
        </p:txBody>
      </p:sp>
    </p:spTree>
    <p:extLst>
      <p:ext uri="{BB962C8B-B14F-4D97-AF65-F5344CB8AC3E}">
        <p14:creationId xmlns:p14="http://schemas.microsoft.com/office/powerpoint/2010/main" val="128802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rPr>
              <a:t>Coronavirus pandemic response</a:t>
            </a:r>
            <a:endParaRPr lang="en-US" b="1" dirty="0">
              <a:solidFill>
                <a:schemeClr val="accent2"/>
              </a:solidFill>
              <a:highlight>
                <a:srgbClr val="FF00FF"/>
              </a:highlight>
            </a:endParaRPr>
          </a:p>
        </p:txBody>
      </p:sp>
      <p:sp>
        <p:nvSpPr>
          <p:cNvPr id="4" name="Slide Number Placeholder 3"/>
          <p:cNvSpPr>
            <a:spLocks noGrp="1"/>
          </p:cNvSpPr>
          <p:nvPr>
            <p:ph type="sldNum" sz="quarter" idx="12"/>
          </p:nvPr>
        </p:nvSpPr>
        <p:spPr/>
        <p:txBody>
          <a:bodyPr/>
          <a:lstStyle/>
          <a:p>
            <a:fld id="{FE218527-B6BB-4492-8DB8-97D7C1DB542E}" type="slidenum">
              <a:rPr lang="en-US" smtClean="0"/>
              <a:t>4</a:t>
            </a:fld>
            <a:endParaRPr lang="en-US"/>
          </a:p>
        </p:txBody>
      </p:sp>
      <p:sp>
        <p:nvSpPr>
          <p:cNvPr id="5" name="Content Placeholder 7">
            <a:extLst/>
          </p:cNvPr>
          <p:cNvSpPr>
            <a:spLocks noGrp="1"/>
          </p:cNvSpPr>
          <p:nvPr>
            <p:ph idx="1"/>
          </p:nvPr>
        </p:nvSpPr>
        <p:spPr>
          <a:xfrm>
            <a:off x="838200" y="1643061"/>
            <a:ext cx="10810461" cy="4956521"/>
          </a:xfrm>
        </p:spPr>
        <p:txBody>
          <a:bodyPr>
            <a:noAutofit/>
          </a:bodyPr>
          <a:lstStyle/>
          <a:p>
            <a:pPr>
              <a:lnSpc>
                <a:spcPct val="100000"/>
              </a:lnSpc>
              <a:spcBef>
                <a:spcPts val="600"/>
              </a:spcBef>
              <a:spcAft>
                <a:spcPts val="600"/>
              </a:spcAft>
              <a:buClr>
                <a:schemeClr val="accent2"/>
              </a:buClr>
            </a:pPr>
            <a:r>
              <a:rPr lang="en-US" sz="1800" dirty="0"/>
              <a:t>Due to the disruption caused by the Coronavirus pandemic, including the impact of measures taken by the government and businesses to protect the wellbeing of the public, the </a:t>
            </a:r>
            <a:r>
              <a:rPr lang="en-US" sz="1800" dirty="0" err="1"/>
              <a:t>Programme</a:t>
            </a:r>
            <a:r>
              <a:rPr lang="en-US" sz="1800" dirty="0"/>
              <a:t> has </a:t>
            </a:r>
            <a:r>
              <a:rPr lang="en-US" sz="1800" b="1" u="sng" dirty="0"/>
              <a:t>suspended delivery of the </a:t>
            </a:r>
            <a:r>
              <a:rPr lang="en-US" sz="1800" b="1" u="sng" dirty="0" err="1"/>
              <a:t>ALoMCP</a:t>
            </a:r>
            <a:r>
              <a:rPr lang="en-US" sz="1800" b="1" u="sng" dirty="0"/>
              <a:t>.</a:t>
            </a:r>
            <a:endParaRPr lang="en-US" sz="1800" dirty="0"/>
          </a:p>
          <a:p>
            <a:pPr>
              <a:lnSpc>
                <a:spcPct val="100000"/>
              </a:lnSpc>
              <a:spcBef>
                <a:spcPts val="600"/>
              </a:spcBef>
              <a:spcAft>
                <a:spcPts val="600"/>
              </a:spcAft>
              <a:buClr>
                <a:schemeClr val="accent2"/>
              </a:buClr>
            </a:pPr>
            <a:r>
              <a:rPr lang="en-US" sz="1800" dirty="0"/>
              <a:t>Under the current guidance the </a:t>
            </a:r>
            <a:r>
              <a:rPr lang="en-US" sz="1800" dirty="0" err="1"/>
              <a:t>Programme</a:t>
            </a:r>
            <a:r>
              <a:rPr lang="en-US" sz="1800" dirty="0"/>
              <a:t> is currently not classified as essential work, and DNO staff cannot plan site attendance for the purpose of witnessing and audit where these would have been required by the </a:t>
            </a:r>
            <a:r>
              <a:rPr lang="en-US" sz="1800" dirty="0" err="1"/>
              <a:t>Programme</a:t>
            </a:r>
            <a:r>
              <a:rPr lang="en-US" sz="1800" dirty="0"/>
              <a:t>. It is not possible at the moment to conduct this work remotely.</a:t>
            </a:r>
          </a:p>
          <a:p>
            <a:pPr>
              <a:lnSpc>
                <a:spcPct val="100000"/>
              </a:lnSpc>
              <a:spcBef>
                <a:spcPts val="600"/>
              </a:spcBef>
              <a:spcAft>
                <a:spcPts val="600"/>
              </a:spcAft>
              <a:buClr>
                <a:schemeClr val="accent2"/>
              </a:buClr>
            </a:pPr>
            <a:r>
              <a:rPr lang="en-US" sz="1800" dirty="0"/>
              <a:t>The </a:t>
            </a:r>
            <a:r>
              <a:rPr lang="en-US" sz="1800" dirty="0" err="1"/>
              <a:t>Programme</a:t>
            </a:r>
            <a:r>
              <a:rPr lang="en-US" sz="1800" dirty="0"/>
              <a:t> will issue guidance for in-flight projects as soon as possible. There is no plan to suspend payments to applicants who have already completed their work and these will be processed as is practicable under current working arrangements.</a:t>
            </a:r>
          </a:p>
          <a:p>
            <a:pPr>
              <a:lnSpc>
                <a:spcPct val="100000"/>
              </a:lnSpc>
              <a:spcBef>
                <a:spcPts val="600"/>
              </a:spcBef>
              <a:spcAft>
                <a:spcPts val="600"/>
              </a:spcAft>
              <a:buClr>
                <a:schemeClr val="accent2"/>
              </a:buClr>
            </a:pPr>
            <a:r>
              <a:rPr lang="en-US" sz="1800" dirty="0"/>
              <a:t>The </a:t>
            </a:r>
            <a:r>
              <a:rPr lang="en-US" sz="1800" dirty="0" err="1"/>
              <a:t>ALoMC</a:t>
            </a:r>
            <a:r>
              <a:rPr lang="en-US" sz="1800" dirty="0"/>
              <a:t> </a:t>
            </a:r>
            <a:r>
              <a:rPr lang="en-US" sz="1800" dirty="0" err="1"/>
              <a:t>Programme</a:t>
            </a:r>
            <a:r>
              <a:rPr lang="en-US" sz="1800" dirty="0"/>
              <a:t> will keep the situation under review and update this response as the situation changes.</a:t>
            </a:r>
          </a:p>
          <a:p>
            <a:pPr>
              <a:lnSpc>
                <a:spcPct val="100000"/>
              </a:lnSpc>
              <a:spcBef>
                <a:spcPts val="600"/>
              </a:spcBef>
              <a:spcAft>
                <a:spcPts val="600"/>
              </a:spcAft>
              <a:buClr>
                <a:schemeClr val="accent2"/>
              </a:buClr>
            </a:pPr>
            <a:r>
              <a:rPr lang="en-US" sz="1800" dirty="0"/>
              <a:t>Delivery dates of accepted applications will be relaxed and delivery timescales and window dates will be reviewed and revised in the light of Government and Regulatory direction and as information becomes available.</a:t>
            </a:r>
          </a:p>
          <a:p>
            <a:pPr>
              <a:lnSpc>
                <a:spcPct val="100000"/>
              </a:lnSpc>
              <a:spcBef>
                <a:spcPts val="600"/>
              </a:spcBef>
              <a:spcAft>
                <a:spcPts val="600"/>
              </a:spcAft>
              <a:buClr>
                <a:schemeClr val="accent2"/>
              </a:buClr>
            </a:pPr>
            <a:r>
              <a:rPr lang="en-US" sz="1800" dirty="0"/>
              <a:t>Generators, their agents and contractors are reminded to follow all government guidance with regards to travel and work restrictions.</a:t>
            </a:r>
          </a:p>
        </p:txBody>
      </p:sp>
    </p:spTree>
    <p:extLst>
      <p:ext uri="{BB962C8B-B14F-4D97-AF65-F5344CB8AC3E}">
        <p14:creationId xmlns:p14="http://schemas.microsoft.com/office/powerpoint/2010/main" val="378871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584F-D3C4-47BC-9B92-22F19D2FAE4D}"/>
              </a:ext>
            </a:extLst>
          </p:cNvPr>
          <p:cNvSpPr>
            <a:spLocks noGrp="1"/>
          </p:cNvSpPr>
          <p:nvPr>
            <p:ph type="title"/>
          </p:nvPr>
        </p:nvSpPr>
        <p:spPr/>
        <p:txBody>
          <a:bodyPr/>
          <a:lstStyle/>
          <a:p>
            <a:r>
              <a:rPr lang="en-GB" b="1" dirty="0">
                <a:solidFill>
                  <a:schemeClr val="accent2"/>
                </a:solidFill>
                <a:latin typeface="+mn-lt"/>
              </a:rPr>
              <a:t>Eligibility</a:t>
            </a:r>
          </a:p>
        </p:txBody>
      </p:sp>
      <p:sp>
        <p:nvSpPr>
          <p:cNvPr id="3" name="Content Placeholder 2">
            <a:extLst>
              <a:ext uri="{FF2B5EF4-FFF2-40B4-BE49-F238E27FC236}">
                <a16:creationId xmlns:a16="http://schemas.microsoft.com/office/drawing/2014/main" id="{74A69C35-C4E0-45DA-90D0-7F75F3B25EEC}"/>
              </a:ext>
            </a:extLst>
          </p:cNvPr>
          <p:cNvSpPr>
            <a:spLocks noGrp="1"/>
          </p:cNvSpPr>
          <p:nvPr>
            <p:ph sz="half" idx="1"/>
          </p:nvPr>
        </p:nvSpPr>
        <p:spPr/>
        <p:txBody>
          <a:bodyPr>
            <a:normAutofit fontScale="62500" lnSpcReduction="20000"/>
          </a:bodyPr>
          <a:lstStyle/>
          <a:p>
            <a:r>
              <a:rPr lang="en-GB" dirty="0"/>
              <a:t>Generation commissioned before February 2018</a:t>
            </a:r>
          </a:p>
          <a:p>
            <a:r>
              <a:rPr lang="en-GB" dirty="0"/>
              <a:t>Generation of all types, eg synchronous, wind farms, solar PV</a:t>
            </a:r>
          </a:p>
          <a:p>
            <a:r>
              <a:rPr lang="en-GB" dirty="0"/>
              <a:t>Where RoCoF or vector shift protection is used, either in separate G59 relays or within the generation equipment itself (eg including inverters)</a:t>
            </a:r>
          </a:p>
          <a:p>
            <a:r>
              <a:rPr lang="en-GB" dirty="0"/>
              <a:t>Applies to all generation of any size above domestic scale – so anything of greater than about 3.6kW – right up to 50MW</a:t>
            </a:r>
          </a:p>
          <a:p>
            <a:r>
              <a:rPr lang="en-GB" dirty="0"/>
              <a:t>The following are not eligible:</a:t>
            </a:r>
          </a:p>
          <a:p>
            <a:pPr lvl="1"/>
            <a:r>
              <a:rPr lang="en-GB" dirty="0"/>
              <a:t>Standby generation </a:t>
            </a:r>
          </a:p>
          <a:p>
            <a:pPr lvl="1"/>
            <a:r>
              <a:rPr lang="en-GB" dirty="0"/>
              <a:t>Generation &gt;50MW or transmission connected</a:t>
            </a:r>
          </a:p>
          <a:p>
            <a:pPr lvl="1"/>
            <a:r>
              <a:rPr lang="en-GB" dirty="0"/>
              <a:t>Generation that has already been converted from VS to RoCoF</a:t>
            </a:r>
          </a:p>
          <a:p>
            <a:r>
              <a:rPr lang="en-GB" dirty="0"/>
              <a:t>It is the owner of the generation who has the responsibility, and is eligible for payment, but the Programme will deal with the owner’s agent</a:t>
            </a:r>
          </a:p>
          <a:p>
            <a:pPr lvl="1"/>
            <a:endParaRPr lang="en-GB" dirty="0"/>
          </a:p>
          <a:p>
            <a:pPr lvl="1"/>
            <a:endParaRPr lang="en-GB" dirty="0"/>
          </a:p>
        </p:txBody>
      </p:sp>
      <p:sp>
        <p:nvSpPr>
          <p:cNvPr id="5" name="Content Placeholder 4">
            <a:extLst>
              <a:ext uri="{FF2B5EF4-FFF2-40B4-BE49-F238E27FC236}">
                <a16:creationId xmlns:a16="http://schemas.microsoft.com/office/drawing/2014/main" id="{1769C63D-E960-4BD3-A9E2-B5EF589F1C20}"/>
              </a:ext>
            </a:extLst>
          </p:cNvPr>
          <p:cNvSpPr>
            <a:spLocks noGrp="1"/>
          </p:cNvSpPr>
          <p:nvPr>
            <p:ph sz="half" idx="2"/>
          </p:nvPr>
        </p:nvSpPr>
        <p:spPr>
          <a:solidFill>
            <a:schemeClr val="bg2"/>
          </a:solidFill>
        </p:spPr>
        <p:txBody>
          <a:bodyPr>
            <a:normAutofit fontScale="62500" lnSpcReduction="20000"/>
          </a:bodyPr>
          <a:lstStyle/>
          <a:p>
            <a:pPr marL="0" indent="0" algn="ctr" fontAlgn="t">
              <a:buNone/>
            </a:pPr>
            <a:endParaRPr lang="en-GB" b="1" dirty="0"/>
          </a:p>
          <a:p>
            <a:pPr marL="0" indent="0" algn="ctr" fontAlgn="t">
              <a:buNone/>
            </a:pPr>
            <a:endParaRPr lang="en-GB" b="1" dirty="0"/>
          </a:p>
          <a:p>
            <a:pPr marL="0" indent="0" algn="ctr" fontAlgn="t">
              <a:buNone/>
            </a:pPr>
            <a:r>
              <a:rPr lang="en-GB" b="1" dirty="0"/>
              <a:t>How to Apply</a:t>
            </a:r>
          </a:p>
          <a:p>
            <a:pPr marL="0" indent="0" algn="ctr" fontAlgn="t">
              <a:buNone/>
            </a:pPr>
            <a:endParaRPr lang="en-GB" b="1" dirty="0"/>
          </a:p>
          <a:p>
            <a:pPr marL="0" indent="0" algn="ctr" fontAlgn="t">
              <a:buNone/>
            </a:pPr>
            <a:r>
              <a:rPr lang="en-GB" b="1" dirty="0"/>
              <a:t>Programme website</a:t>
            </a:r>
            <a:endParaRPr lang="en-US" dirty="0"/>
          </a:p>
          <a:p>
            <a:pPr marL="0" indent="0" algn="ctr">
              <a:buNone/>
            </a:pPr>
            <a:r>
              <a:rPr lang="en-US" b="1" dirty="0">
                <a:hlinkClick r:id="rId3"/>
              </a:rPr>
              <a:t>https://www.energynetworks.org/electricity/engineering/accelerated-loss-of-mains-change-programme.html</a:t>
            </a:r>
            <a:endParaRPr lang="en-US" dirty="0"/>
          </a:p>
          <a:p>
            <a:pPr marL="0" indent="0" algn="ctr" fontAlgn="t">
              <a:buNone/>
            </a:pPr>
            <a:r>
              <a:rPr lang="en-GB" b="1" dirty="0"/>
              <a:t>Application portal</a:t>
            </a:r>
            <a:endParaRPr lang="en-US" dirty="0"/>
          </a:p>
          <a:p>
            <a:pPr marL="0" indent="0" algn="ctr" fontAlgn="t">
              <a:buNone/>
            </a:pPr>
            <a:r>
              <a:rPr lang="en-US" b="1" u="sng" dirty="0">
                <a:hlinkClick r:id="rId4"/>
              </a:rPr>
              <a:t>http://www.ena-eng.org/ALoMCP</a:t>
            </a:r>
            <a:endParaRPr lang="en-US" dirty="0"/>
          </a:p>
          <a:p>
            <a:endParaRPr lang="en-US" dirty="0"/>
          </a:p>
        </p:txBody>
      </p:sp>
      <p:sp>
        <p:nvSpPr>
          <p:cNvPr id="4" name="Slide Number Placeholder 3">
            <a:extLst>
              <a:ext uri="{FF2B5EF4-FFF2-40B4-BE49-F238E27FC236}">
                <a16:creationId xmlns:a16="http://schemas.microsoft.com/office/drawing/2014/main" id="{1A699B16-E18A-4CE7-B9F7-339FCD9620FB}"/>
              </a:ext>
            </a:extLst>
          </p:cNvPr>
          <p:cNvSpPr>
            <a:spLocks noGrp="1"/>
          </p:cNvSpPr>
          <p:nvPr>
            <p:ph type="sldNum" sz="quarter" idx="12"/>
          </p:nvPr>
        </p:nvSpPr>
        <p:spPr/>
        <p:txBody>
          <a:bodyPr/>
          <a:lstStyle/>
          <a:p>
            <a:fld id="{FE218527-B6BB-4492-8DB8-97D7C1DB542E}" type="slidenum">
              <a:rPr lang="en-US" smtClean="0"/>
              <a:t>5</a:t>
            </a:fld>
            <a:endParaRPr lang="en-US"/>
          </a:p>
        </p:txBody>
      </p:sp>
    </p:spTree>
    <p:extLst>
      <p:ext uri="{BB962C8B-B14F-4D97-AF65-F5344CB8AC3E}">
        <p14:creationId xmlns:p14="http://schemas.microsoft.com/office/powerpoint/2010/main" val="146001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91D5FF-2728-4A63-9B24-03172CF5CE7E}"/>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18527-B6BB-4492-8DB8-97D7C1DB54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0031D55-20C8-4A91-98BE-052754A6A4A1}"/>
              </a:ext>
            </a:extLst>
          </p:cNvPr>
          <p:cNvSpPr txBox="1"/>
          <p:nvPr/>
        </p:nvSpPr>
        <p:spPr>
          <a:xfrm>
            <a:off x="395399" y="3295944"/>
            <a:ext cx="40135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F5910B"/>
                </a:solidFill>
                <a:effectLst/>
                <a:uLnTx/>
                <a:uFillTx/>
                <a:latin typeface="Calibri" panose="020F0502020204030204"/>
                <a:ea typeface="+mn-ea"/>
                <a:cs typeface="+mn-cs"/>
              </a:rPr>
              <a:t>New Application – Site Details</a:t>
            </a:r>
          </a:p>
        </p:txBody>
      </p:sp>
      <p:sp>
        <p:nvSpPr>
          <p:cNvPr id="19" name="TextBox 18">
            <a:extLst>
              <a:ext uri="{FF2B5EF4-FFF2-40B4-BE49-F238E27FC236}">
                <a16:creationId xmlns:a16="http://schemas.microsoft.com/office/drawing/2014/main" id="{344EA1C1-3FB6-4B34-85F8-19C5A6136DBB}"/>
              </a:ext>
            </a:extLst>
          </p:cNvPr>
          <p:cNvSpPr txBox="1"/>
          <p:nvPr/>
        </p:nvSpPr>
        <p:spPr>
          <a:xfrm>
            <a:off x="1816725" y="-17756"/>
            <a:ext cx="14484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rgbClr val="F5910B"/>
                </a:solidFill>
                <a:effectLst/>
                <a:uLnTx/>
                <a:uFillTx/>
                <a:latin typeface="Calibri" panose="020F0502020204030204"/>
                <a:ea typeface="+mn-ea"/>
                <a:cs typeface="+mn-cs"/>
              </a:rPr>
              <a:t>Home Screen</a:t>
            </a:r>
          </a:p>
        </p:txBody>
      </p:sp>
      <p:sp>
        <p:nvSpPr>
          <p:cNvPr id="21" name="TextBox 20">
            <a:extLst>
              <a:ext uri="{FF2B5EF4-FFF2-40B4-BE49-F238E27FC236}">
                <a16:creationId xmlns:a16="http://schemas.microsoft.com/office/drawing/2014/main" id="{A51C1856-017E-40FD-8EEB-92682E359436}"/>
              </a:ext>
            </a:extLst>
          </p:cNvPr>
          <p:cNvSpPr txBox="1"/>
          <p:nvPr/>
        </p:nvSpPr>
        <p:spPr>
          <a:xfrm>
            <a:off x="7385599" y="-45299"/>
            <a:ext cx="13320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rgbClr val="F5910B"/>
                </a:solidFill>
                <a:effectLst/>
                <a:uLnTx/>
                <a:uFillTx/>
                <a:latin typeface="Calibri" panose="020F0502020204030204"/>
                <a:ea typeface="+mn-ea"/>
                <a:cs typeface="+mn-cs"/>
              </a:rPr>
              <a:t>Registration</a:t>
            </a:r>
          </a:p>
        </p:txBody>
      </p:sp>
      <p:sp>
        <p:nvSpPr>
          <p:cNvPr id="23" name="TextBox 22">
            <a:extLst>
              <a:ext uri="{FF2B5EF4-FFF2-40B4-BE49-F238E27FC236}">
                <a16:creationId xmlns:a16="http://schemas.microsoft.com/office/drawing/2014/main" id="{5D95F1EC-6D0E-4C2A-902D-575D6A0BB9AF}"/>
              </a:ext>
            </a:extLst>
          </p:cNvPr>
          <p:cNvSpPr txBox="1"/>
          <p:nvPr/>
        </p:nvSpPr>
        <p:spPr>
          <a:xfrm>
            <a:off x="5256901" y="2771157"/>
            <a:ext cx="2609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rgbClr val="F5910B"/>
                </a:solidFill>
                <a:effectLst/>
                <a:uLnTx/>
                <a:uFillTx/>
                <a:latin typeface="Calibri" panose="020F0502020204030204"/>
                <a:ea typeface="+mn-ea"/>
                <a:cs typeface="+mn-cs"/>
              </a:rPr>
              <a:t>New Application – Generation Details</a:t>
            </a:r>
          </a:p>
        </p:txBody>
      </p:sp>
      <p:sp>
        <p:nvSpPr>
          <p:cNvPr id="24" name="TextBox 23">
            <a:extLst>
              <a:ext uri="{FF2B5EF4-FFF2-40B4-BE49-F238E27FC236}">
                <a16:creationId xmlns:a16="http://schemas.microsoft.com/office/drawing/2014/main" id="{C7F589F3-FD82-444F-A4EC-52280164C32F}"/>
              </a:ext>
            </a:extLst>
          </p:cNvPr>
          <p:cNvSpPr txBox="1"/>
          <p:nvPr/>
        </p:nvSpPr>
        <p:spPr>
          <a:xfrm>
            <a:off x="5171590" y="4412193"/>
            <a:ext cx="29797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rgbClr val="F5910B"/>
                </a:solidFill>
                <a:effectLst/>
                <a:uLnTx/>
                <a:uFillTx/>
                <a:latin typeface="Calibri" panose="020F0502020204030204"/>
                <a:ea typeface="+mn-ea"/>
                <a:cs typeface="+mn-cs"/>
              </a:rPr>
              <a:t>New Application – Proposed Changes in Protection</a:t>
            </a:r>
          </a:p>
        </p:txBody>
      </p:sp>
      <p:sp>
        <p:nvSpPr>
          <p:cNvPr id="25" name="TextBox 24">
            <a:extLst>
              <a:ext uri="{FF2B5EF4-FFF2-40B4-BE49-F238E27FC236}">
                <a16:creationId xmlns:a16="http://schemas.microsoft.com/office/drawing/2014/main" id="{B4C9D72C-DCC3-45E2-B696-D80595D50CEE}"/>
              </a:ext>
            </a:extLst>
          </p:cNvPr>
          <p:cNvSpPr txBox="1"/>
          <p:nvPr/>
        </p:nvSpPr>
        <p:spPr>
          <a:xfrm>
            <a:off x="8302029" y="2755414"/>
            <a:ext cx="38665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rgbClr val="F5910B"/>
                </a:solidFill>
                <a:effectLst/>
                <a:uLnTx/>
                <a:uFillTx/>
                <a:latin typeface="Calibri" panose="020F0502020204030204"/>
                <a:ea typeface="+mn-ea"/>
                <a:cs typeface="+mn-cs"/>
              </a:rPr>
              <a:t>New Application – Pre-change Protection Details</a:t>
            </a:r>
          </a:p>
        </p:txBody>
      </p:sp>
      <p:sp>
        <p:nvSpPr>
          <p:cNvPr id="29" name="TextBox 28">
            <a:extLst>
              <a:ext uri="{FF2B5EF4-FFF2-40B4-BE49-F238E27FC236}">
                <a16:creationId xmlns:a16="http://schemas.microsoft.com/office/drawing/2014/main" id="{709E4875-6B98-4B12-A3E3-80F5D991B718}"/>
              </a:ext>
            </a:extLst>
          </p:cNvPr>
          <p:cNvSpPr txBox="1"/>
          <p:nvPr/>
        </p:nvSpPr>
        <p:spPr>
          <a:xfrm>
            <a:off x="9635538" y="4550692"/>
            <a:ext cx="18317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sng" strike="noStrike" kern="1200" cap="none" spc="0" normalizeH="0" baseline="0" noProof="0" dirty="0">
                <a:ln>
                  <a:noFill/>
                </a:ln>
                <a:solidFill>
                  <a:srgbClr val="F5910B"/>
                </a:solidFill>
                <a:effectLst/>
                <a:uLnTx/>
                <a:uFillTx/>
                <a:latin typeface="Calibri" panose="020F0502020204030204"/>
                <a:ea typeface="+mn-ea"/>
                <a:cs typeface="+mn-cs"/>
              </a:rPr>
              <a:t>Scroll to the right</a:t>
            </a:r>
          </a:p>
        </p:txBody>
      </p:sp>
      <p:pic>
        <p:nvPicPr>
          <p:cNvPr id="3" name="Picture 2">
            <a:extLst>
              <a:ext uri="{FF2B5EF4-FFF2-40B4-BE49-F238E27FC236}">
                <a16:creationId xmlns:a16="http://schemas.microsoft.com/office/drawing/2014/main" id="{67024A1E-0F57-4D4D-A3C1-8D637AB389E6}"/>
              </a:ext>
            </a:extLst>
          </p:cNvPr>
          <p:cNvPicPr>
            <a:picLocks noChangeAspect="1"/>
          </p:cNvPicPr>
          <p:nvPr/>
        </p:nvPicPr>
        <p:blipFill>
          <a:blip r:embed="rId2"/>
          <a:stretch>
            <a:fillRect/>
          </a:stretch>
        </p:blipFill>
        <p:spPr>
          <a:xfrm>
            <a:off x="610575" y="346090"/>
            <a:ext cx="4210248" cy="2592752"/>
          </a:xfrm>
          <a:prstGeom prst="rect">
            <a:avLst/>
          </a:prstGeom>
          <a:ln w="12700">
            <a:solidFill>
              <a:schemeClr val="accent1">
                <a:lumMod val="50000"/>
              </a:schemeClr>
            </a:solidFill>
          </a:ln>
        </p:spPr>
      </p:pic>
      <p:pic>
        <p:nvPicPr>
          <p:cNvPr id="5" name="Picture 4">
            <a:extLst>
              <a:ext uri="{FF2B5EF4-FFF2-40B4-BE49-F238E27FC236}">
                <a16:creationId xmlns:a16="http://schemas.microsoft.com/office/drawing/2014/main" id="{6B69D42D-DE00-44DC-9983-A98F3F9E6AC0}"/>
              </a:ext>
            </a:extLst>
          </p:cNvPr>
          <p:cNvPicPr>
            <a:picLocks noChangeAspect="1"/>
          </p:cNvPicPr>
          <p:nvPr/>
        </p:nvPicPr>
        <p:blipFill>
          <a:blip r:embed="rId3"/>
          <a:stretch>
            <a:fillRect/>
          </a:stretch>
        </p:blipFill>
        <p:spPr>
          <a:xfrm>
            <a:off x="5877849" y="346090"/>
            <a:ext cx="4347595" cy="2345498"/>
          </a:xfrm>
          <a:prstGeom prst="rect">
            <a:avLst/>
          </a:prstGeom>
          <a:ln w="12700">
            <a:solidFill>
              <a:schemeClr val="accent1">
                <a:lumMod val="50000"/>
              </a:schemeClr>
            </a:solidFill>
          </a:ln>
        </p:spPr>
      </p:pic>
      <p:pic>
        <p:nvPicPr>
          <p:cNvPr id="16" name="Picture 15">
            <a:extLst>
              <a:ext uri="{FF2B5EF4-FFF2-40B4-BE49-F238E27FC236}">
                <a16:creationId xmlns:a16="http://schemas.microsoft.com/office/drawing/2014/main" id="{10E698D8-5E86-47D1-B7E6-157F83BF8251}"/>
              </a:ext>
            </a:extLst>
          </p:cNvPr>
          <p:cNvPicPr>
            <a:picLocks noChangeAspect="1"/>
          </p:cNvPicPr>
          <p:nvPr/>
        </p:nvPicPr>
        <p:blipFill>
          <a:blip r:embed="rId4"/>
          <a:stretch>
            <a:fillRect/>
          </a:stretch>
        </p:blipFill>
        <p:spPr>
          <a:xfrm>
            <a:off x="103790" y="3763742"/>
            <a:ext cx="4874345" cy="2796010"/>
          </a:xfrm>
          <a:prstGeom prst="rect">
            <a:avLst/>
          </a:prstGeom>
          <a:ln w="12700">
            <a:solidFill>
              <a:schemeClr val="accent1">
                <a:lumMod val="50000"/>
              </a:schemeClr>
            </a:solidFill>
          </a:ln>
        </p:spPr>
      </p:pic>
      <p:pic>
        <p:nvPicPr>
          <p:cNvPr id="18" name="Picture 17">
            <a:extLst>
              <a:ext uri="{FF2B5EF4-FFF2-40B4-BE49-F238E27FC236}">
                <a16:creationId xmlns:a16="http://schemas.microsoft.com/office/drawing/2014/main" id="{8BC3E32B-A849-4958-9748-852A52C52FAA}"/>
              </a:ext>
            </a:extLst>
          </p:cNvPr>
          <p:cNvPicPr>
            <a:picLocks noChangeAspect="1"/>
          </p:cNvPicPr>
          <p:nvPr/>
        </p:nvPicPr>
        <p:blipFill>
          <a:blip r:embed="rId5"/>
          <a:stretch>
            <a:fillRect/>
          </a:stretch>
        </p:blipFill>
        <p:spPr>
          <a:xfrm>
            <a:off x="5247572" y="3429000"/>
            <a:ext cx="2546447" cy="938393"/>
          </a:xfrm>
          <a:prstGeom prst="rect">
            <a:avLst/>
          </a:prstGeom>
          <a:ln w="12700">
            <a:solidFill>
              <a:schemeClr val="accent1">
                <a:lumMod val="50000"/>
              </a:schemeClr>
            </a:solidFill>
          </a:ln>
        </p:spPr>
      </p:pic>
      <p:pic>
        <p:nvPicPr>
          <p:cNvPr id="20" name="Picture 19">
            <a:extLst>
              <a:ext uri="{FF2B5EF4-FFF2-40B4-BE49-F238E27FC236}">
                <a16:creationId xmlns:a16="http://schemas.microsoft.com/office/drawing/2014/main" id="{4280BA57-7A59-447D-B2A2-571965BE362B}"/>
              </a:ext>
            </a:extLst>
          </p:cNvPr>
          <p:cNvPicPr>
            <a:picLocks noChangeAspect="1"/>
          </p:cNvPicPr>
          <p:nvPr/>
        </p:nvPicPr>
        <p:blipFill>
          <a:blip r:embed="rId6"/>
          <a:stretch>
            <a:fillRect/>
          </a:stretch>
        </p:blipFill>
        <p:spPr>
          <a:xfrm>
            <a:off x="8180604" y="3347640"/>
            <a:ext cx="3286718" cy="1234210"/>
          </a:xfrm>
          <a:prstGeom prst="rect">
            <a:avLst/>
          </a:prstGeom>
          <a:ln w="12700">
            <a:solidFill>
              <a:schemeClr val="accent1">
                <a:lumMod val="50000"/>
              </a:schemeClr>
            </a:solidFill>
          </a:ln>
        </p:spPr>
      </p:pic>
      <p:pic>
        <p:nvPicPr>
          <p:cNvPr id="32" name="Picture 31">
            <a:extLst>
              <a:ext uri="{FF2B5EF4-FFF2-40B4-BE49-F238E27FC236}">
                <a16:creationId xmlns:a16="http://schemas.microsoft.com/office/drawing/2014/main" id="{7A94845C-E30C-4EF9-830F-8A1FFE52AE58}"/>
              </a:ext>
            </a:extLst>
          </p:cNvPr>
          <p:cNvPicPr>
            <a:picLocks noChangeAspect="1"/>
          </p:cNvPicPr>
          <p:nvPr/>
        </p:nvPicPr>
        <p:blipFill>
          <a:blip r:embed="rId7"/>
          <a:stretch>
            <a:fillRect/>
          </a:stretch>
        </p:blipFill>
        <p:spPr>
          <a:xfrm>
            <a:off x="5118032" y="5074784"/>
            <a:ext cx="3702537" cy="1554615"/>
          </a:xfrm>
          <a:prstGeom prst="rect">
            <a:avLst/>
          </a:prstGeom>
          <a:ln w="12700">
            <a:solidFill>
              <a:schemeClr val="accent1">
                <a:lumMod val="50000"/>
              </a:schemeClr>
            </a:solidFill>
          </a:ln>
        </p:spPr>
      </p:pic>
      <p:grpSp>
        <p:nvGrpSpPr>
          <p:cNvPr id="22" name="Group 21">
            <a:extLst>
              <a:ext uri="{FF2B5EF4-FFF2-40B4-BE49-F238E27FC236}">
                <a16:creationId xmlns:a16="http://schemas.microsoft.com/office/drawing/2014/main" id="{AD100CD0-C747-435B-AC50-15D3E8F9384D}"/>
              </a:ext>
            </a:extLst>
          </p:cNvPr>
          <p:cNvGrpSpPr/>
          <p:nvPr/>
        </p:nvGrpSpPr>
        <p:grpSpPr>
          <a:xfrm>
            <a:off x="8960466" y="4920024"/>
            <a:ext cx="3079072" cy="1847366"/>
            <a:chOff x="8236628" y="4403078"/>
            <a:chExt cx="3482621" cy="2318397"/>
          </a:xfrm>
        </p:grpSpPr>
        <p:grpSp>
          <p:nvGrpSpPr>
            <p:cNvPr id="28" name="Group 27">
              <a:extLst>
                <a:ext uri="{FF2B5EF4-FFF2-40B4-BE49-F238E27FC236}">
                  <a16:creationId xmlns:a16="http://schemas.microsoft.com/office/drawing/2014/main" id="{04640CB5-D872-447A-B6C0-8D7F3807D79E}"/>
                </a:ext>
              </a:extLst>
            </p:cNvPr>
            <p:cNvGrpSpPr/>
            <p:nvPr/>
          </p:nvGrpSpPr>
          <p:grpSpPr>
            <a:xfrm>
              <a:off x="8609824" y="4853851"/>
              <a:ext cx="2857498" cy="1506022"/>
              <a:chOff x="8609824" y="4853851"/>
              <a:chExt cx="2857498" cy="1506022"/>
            </a:xfrm>
          </p:grpSpPr>
          <p:pic>
            <p:nvPicPr>
              <p:cNvPr id="26" name="Picture 25">
                <a:extLst>
                  <a:ext uri="{FF2B5EF4-FFF2-40B4-BE49-F238E27FC236}">
                    <a16:creationId xmlns:a16="http://schemas.microsoft.com/office/drawing/2014/main" id="{86EAAB29-85F8-4E37-A5E3-551357B9116A}"/>
                  </a:ext>
                </a:extLst>
              </p:cNvPr>
              <p:cNvPicPr>
                <a:picLocks noChangeAspect="1"/>
              </p:cNvPicPr>
              <p:nvPr/>
            </p:nvPicPr>
            <p:blipFill rotWithShape="1">
              <a:blip r:embed="rId8"/>
              <a:srcRect l="55892" t="19203" r="1354" b="-1782"/>
              <a:stretch/>
            </p:blipFill>
            <p:spPr>
              <a:xfrm>
                <a:off x="8609824" y="4853851"/>
                <a:ext cx="2743976" cy="1506022"/>
              </a:xfrm>
              <a:prstGeom prst="rect">
                <a:avLst/>
              </a:prstGeom>
              <a:ln w="12700">
                <a:solidFill>
                  <a:schemeClr val="accent1"/>
                </a:solidFill>
              </a:ln>
              <a:effectLst>
                <a:outerShdw blurRad="50800" dist="38100" dir="2700000" algn="tl" rotWithShape="0">
                  <a:prstClr val="black">
                    <a:alpha val="40000"/>
                  </a:prstClr>
                </a:outerShdw>
              </a:effectLst>
            </p:spPr>
          </p:pic>
          <p:sp>
            <p:nvSpPr>
              <p:cNvPr id="27" name="Oval 26">
                <a:extLst>
                  <a:ext uri="{FF2B5EF4-FFF2-40B4-BE49-F238E27FC236}">
                    <a16:creationId xmlns:a16="http://schemas.microsoft.com/office/drawing/2014/main" id="{8E745BF4-E228-401E-9F72-634B29E29933}"/>
                  </a:ext>
                </a:extLst>
              </p:cNvPr>
              <p:cNvSpPr/>
              <p:nvPr/>
            </p:nvSpPr>
            <p:spPr>
              <a:xfrm>
                <a:off x="10599576" y="5583183"/>
                <a:ext cx="867746" cy="257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Oval 29">
              <a:extLst>
                <a:ext uri="{FF2B5EF4-FFF2-40B4-BE49-F238E27FC236}">
                  <a16:creationId xmlns:a16="http://schemas.microsoft.com/office/drawing/2014/main" id="{C3FD4DE9-10AA-42BA-AEA1-9D0A5D7B2EFF}"/>
                </a:ext>
              </a:extLst>
            </p:cNvPr>
            <p:cNvSpPr/>
            <p:nvPr/>
          </p:nvSpPr>
          <p:spPr>
            <a:xfrm>
              <a:off x="8236628" y="4403078"/>
              <a:ext cx="3482621" cy="23183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345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43C6-CEEE-45EA-A41A-D10FD847C53F}"/>
              </a:ext>
            </a:extLst>
          </p:cNvPr>
          <p:cNvSpPr>
            <a:spLocks noGrp="1"/>
          </p:cNvSpPr>
          <p:nvPr>
            <p:ph type="title"/>
          </p:nvPr>
        </p:nvSpPr>
        <p:spPr>
          <a:xfrm>
            <a:off x="732183" y="365125"/>
            <a:ext cx="8399585" cy="1031291"/>
          </a:xfrm>
        </p:spPr>
        <p:txBody>
          <a:bodyPr>
            <a:normAutofit/>
          </a:bodyPr>
          <a:lstStyle/>
          <a:p>
            <a:r>
              <a:rPr lang="en-GB" sz="4000" b="1" dirty="0">
                <a:solidFill>
                  <a:schemeClr val="accent2"/>
                </a:solidFill>
              </a:rPr>
              <a:t>Changes to applications</a:t>
            </a:r>
          </a:p>
        </p:txBody>
      </p:sp>
      <p:sp>
        <p:nvSpPr>
          <p:cNvPr id="3" name="Content Placeholder 2">
            <a:extLst>
              <a:ext uri="{FF2B5EF4-FFF2-40B4-BE49-F238E27FC236}">
                <a16:creationId xmlns:a16="http://schemas.microsoft.com/office/drawing/2014/main" id="{C6140442-226D-4B00-AD94-12989EFEEB90}"/>
              </a:ext>
            </a:extLst>
          </p:cNvPr>
          <p:cNvSpPr>
            <a:spLocks noGrp="1"/>
          </p:cNvSpPr>
          <p:nvPr>
            <p:ph idx="1"/>
          </p:nvPr>
        </p:nvSpPr>
        <p:spPr>
          <a:xfrm>
            <a:off x="838200" y="1396415"/>
            <a:ext cx="10862388" cy="3992167"/>
          </a:xfrm>
        </p:spPr>
        <p:txBody>
          <a:bodyPr>
            <a:normAutofit fontScale="62500" lnSpcReduction="20000"/>
          </a:bodyPr>
          <a:lstStyle/>
          <a:p>
            <a:pPr marL="0" indent="0">
              <a:buNone/>
            </a:pPr>
            <a:r>
              <a:rPr lang="en-GB" sz="2500" b="1" dirty="0"/>
              <a:t>‘Material Change’</a:t>
            </a:r>
            <a:r>
              <a:rPr lang="en-GB" sz="2500" dirty="0"/>
              <a:t> where an application will need to be re-assessed by National Grid before funding can be agreed</a:t>
            </a:r>
          </a:p>
          <a:p>
            <a:pPr lvl="0"/>
            <a:r>
              <a:rPr lang="en-GB" sz="2500" dirty="0"/>
              <a:t>Change of any number of relays from reset to replace</a:t>
            </a:r>
          </a:p>
          <a:p>
            <a:pPr lvl="0"/>
            <a:r>
              <a:rPr lang="en-GB" sz="2500" dirty="0"/>
              <a:t>Increase in the number of devices to be reset/replaced</a:t>
            </a:r>
          </a:p>
          <a:p>
            <a:pPr lvl="1"/>
            <a:r>
              <a:rPr lang="en-GB" sz="2500" dirty="0"/>
              <a:t>UNLESS the increase relates to settings changes only and the £4k cap has already been reached</a:t>
            </a:r>
          </a:p>
          <a:p>
            <a:r>
              <a:rPr lang="en-GB" sz="2500" dirty="0"/>
              <a:t>Any other change that may reduce the benefit of changes at a site, such as;</a:t>
            </a:r>
          </a:p>
          <a:p>
            <a:pPr lvl="1"/>
            <a:r>
              <a:rPr lang="en-GB" sz="2500" dirty="0"/>
              <a:t>Reduction of the registered capacity</a:t>
            </a:r>
          </a:p>
          <a:p>
            <a:pPr lvl="1"/>
            <a:r>
              <a:rPr lang="en-GB" sz="2500" dirty="0"/>
              <a:t>Change in Generation Technology</a:t>
            </a:r>
          </a:p>
          <a:p>
            <a:pPr lvl="1"/>
            <a:r>
              <a:rPr lang="en-GB" sz="2500" dirty="0"/>
              <a:t>Change in current </a:t>
            </a:r>
            <a:r>
              <a:rPr lang="en-GB" sz="2500" dirty="0" err="1"/>
              <a:t>LoM</a:t>
            </a:r>
            <a:r>
              <a:rPr lang="en-GB" sz="2500" dirty="0"/>
              <a:t> protection type</a:t>
            </a:r>
          </a:p>
          <a:p>
            <a:pPr marL="0" lvl="0" indent="0">
              <a:buNone/>
            </a:pPr>
            <a:r>
              <a:rPr lang="en-GB" sz="2500" dirty="0"/>
              <a:t>In these cases it will be necessary to delete the current application and for the generator to submit a new application. </a:t>
            </a:r>
          </a:p>
          <a:p>
            <a:pPr marL="0" indent="0">
              <a:buNone/>
            </a:pPr>
            <a:r>
              <a:rPr lang="en-GB" sz="2500" b="1" dirty="0"/>
              <a:t>‘Allowable change’ </a:t>
            </a:r>
            <a:r>
              <a:rPr lang="en-GB" sz="2500" dirty="0"/>
              <a:t>where the portal application can remain as it is and the record of changes can be ‘corrected’ at the end of the process by NGESO/DNO/Generator</a:t>
            </a:r>
          </a:p>
          <a:p>
            <a:pPr lvl="0"/>
            <a:r>
              <a:rPr lang="en-GB" sz="2500" dirty="0"/>
              <a:t>Change of any number of relays from replace to reset</a:t>
            </a:r>
          </a:p>
          <a:p>
            <a:pPr lvl="0"/>
            <a:r>
              <a:rPr lang="en-GB" sz="2500" dirty="0"/>
              <a:t>Reduction in number of devices being reset or replaced</a:t>
            </a:r>
          </a:p>
          <a:p>
            <a:pPr lvl="0"/>
            <a:r>
              <a:rPr lang="en-GB" sz="2500" dirty="0"/>
              <a:t>Any change that does NOT reduce the benefit of changes made at a site</a:t>
            </a:r>
          </a:p>
        </p:txBody>
      </p:sp>
      <p:sp>
        <p:nvSpPr>
          <p:cNvPr id="4" name="Slide Number Placeholder 3">
            <a:extLst>
              <a:ext uri="{FF2B5EF4-FFF2-40B4-BE49-F238E27FC236}">
                <a16:creationId xmlns:a16="http://schemas.microsoft.com/office/drawing/2014/main" id="{5CBA3E46-3980-4BBD-9E6D-93D5114AB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18527-B6BB-4492-8DB8-97D7C1DB54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8707B4BE-987C-47C2-82A5-08ADF4D1564A}"/>
              </a:ext>
            </a:extLst>
          </p:cNvPr>
          <p:cNvGraphicFramePr>
            <a:graphicFrameLocks noGrp="1"/>
          </p:cNvGraphicFramePr>
          <p:nvPr>
            <p:extLst>
              <p:ext uri="{D42A27DB-BD31-4B8C-83A1-F6EECF244321}">
                <p14:modId xmlns:p14="http://schemas.microsoft.com/office/powerpoint/2010/main" val="2919555139"/>
              </p:ext>
            </p:extLst>
          </p:nvPr>
        </p:nvGraphicFramePr>
        <p:xfrm>
          <a:off x="838200" y="5388583"/>
          <a:ext cx="9203635" cy="1332892"/>
        </p:xfrm>
        <a:graphic>
          <a:graphicData uri="http://schemas.openxmlformats.org/drawingml/2006/table">
            <a:tbl>
              <a:tblPr firstRow="1" bandRow="1">
                <a:tableStyleId>{5C22544A-7EE6-4342-B048-85BDC9FD1C3A}</a:tableStyleId>
              </a:tblPr>
              <a:tblGrid>
                <a:gridCol w="2797661">
                  <a:extLst>
                    <a:ext uri="{9D8B030D-6E8A-4147-A177-3AD203B41FA5}">
                      <a16:colId xmlns:a16="http://schemas.microsoft.com/office/drawing/2014/main" val="5958917"/>
                    </a:ext>
                  </a:extLst>
                </a:gridCol>
                <a:gridCol w="6405974">
                  <a:extLst>
                    <a:ext uri="{9D8B030D-6E8A-4147-A177-3AD203B41FA5}">
                      <a16:colId xmlns:a16="http://schemas.microsoft.com/office/drawing/2014/main" val="1026713255"/>
                    </a:ext>
                  </a:extLst>
                </a:gridCol>
              </a:tblGrid>
              <a:tr h="798305">
                <a:tc>
                  <a:txBody>
                    <a:bodyPr/>
                    <a:lstStyle/>
                    <a:p>
                      <a:r>
                        <a:rPr lang="en-GB" sz="2400" b="1" dirty="0">
                          <a:solidFill>
                            <a:srgbClr val="0070C0"/>
                          </a:solidFill>
                        </a:rPr>
                        <a:t>Programme website</a:t>
                      </a:r>
                      <a:endParaRPr lang="en-US" sz="2400" b="1" dirty="0">
                        <a:solidFill>
                          <a:srgbClr val="0070C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hlinkClick r:id="rId2"/>
                        </a:rPr>
                        <a:t>https://www.energynetworks.org/electricity/engineering/accelerated-loss-of-mains-change-programme.html</a:t>
                      </a:r>
                      <a:endParaRPr lang="en-US" sz="2000" dirty="0"/>
                    </a:p>
                  </a:txBody>
                  <a:tcPr>
                    <a:noFill/>
                  </a:tcPr>
                </a:tc>
                <a:extLst>
                  <a:ext uri="{0D108BD9-81ED-4DB2-BD59-A6C34878D82A}">
                    <a16:rowId xmlns:a16="http://schemas.microsoft.com/office/drawing/2014/main" val="3886105336"/>
                  </a:ext>
                </a:extLst>
              </a:tr>
              <a:tr h="534587">
                <a:tc>
                  <a:txBody>
                    <a:bodyPr/>
                    <a:lstStyle/>
                    <a:p>
                      <a:pPr>
                        <a:spcAft>
                          <a:spcPts val="600"/>
                        </a:spcAft>
                      </a:pPr>
                      <a:r>
                        <a:rPr lang="en-GB" sz="2400" b="1" dirty="0">
                          <a:solidFill>
                            <a:srgbClr val="0070C0"/>
                          </a:solidFill>
                        </a:rPr>
                        <a:t>Application portal</a:t>
                      </a:r>
                      <a:endParaRPr lang="en-US" sz="2400" b="1" dirty="0">
                        <a:solidFill>
                          <a:srgbClr val="0070C0"/>
                        </a:solidFill>
                      </a:endParaRPr>
                    </a:p>
                  </a:txBody>
                  <a:tcPr>
                    <a:noFill/>
                  </a:tcPr>
                </a:tc>
                <a:tc>
                  <a:txBody>
                    <a:bodyPr/>
                    <a:lstStyle/>
                    <a:p>
                      <a:pPr>
                        <a:spcAft>
                          <a:spcPts val="600"/>
                        </a:spcAft>
                      </a:pPr>
                      <a:r>
                        <a:rPr lang="en-US" sz="2000" b="1" u="sng" dirty="0">
                          <a:hlinkClick r:id="rId3"/>
                        </a:rPr>
                        <a:t>http://www.ena-eng.org/ALoMCP</a:t>
                      </a:r>
                      <a:endParaRPr lang="en-US" sz="2000" dirty="0"/>
                    </a:p>
                  </a:txBody>
                  <a:tcPr>
                    <a:noFill/>
                  </a:tcPr>
                </a:tc>
                <a:extLst>
                  <a:ext uri="{0D108BD9-81ED-4DB2-BD59-A6C34878D82A}">
                    <a16:rowId xmlns:a16="http://schemas.microsoft.com/office/drawing/2014/main" val="4159373245"/>
                  </a:ext>
                </a:extLst>
              </a:tr>
            </a:tbl>
          </a:graphicData>
        </a:graphic>
      </p:graphicFrame>
    </p:spTree>
    <p:extLst>
      <p:ext uri="{BB962C8B-B14F-4D97-AF65-F5344CB8AC3E}">
        <p14:creationId xmlns:p14="http://schemas.microsoft.com/office/powerpoint/2010/main" val="61274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454348-B52B-48C0-834B-37BD0E3E56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18527-B6BB-4492-8DB8-97D7C1DB54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443BBCDC-0013-4C42-9BDC-B9B237ABD1AB}"/>
              </a:ext>
            </a:extLst>
          </p:cNvPr>
          <p:cNvGraphicFramePr>
            <a:graphicFrameLocks noGrp="1"/>
          </p:cNvGraphicFramePr>
          <p:nvPr/>
        </p:nvGraphicFramePr>
        <p:xfrm>
          <a:off x="325016" y="1030713"/>
          <a:ext cx="11541967" cy="5508199"/>
        </p:xfrm>
        <a:graphic>
          <a:graphicData uri="http://schemas.openxmlformats.org/drawingml/2006/table">
            <a:tbl>
              <a:tblPr firstRow="1" bandRow="1">
                <a:tableStyleId>{5C22544A-7EE6-4342-B048-85BDC9FD1C3A}</a:tableStyleId>
              </a:tblPr>
              <a:tblGrid>
                <a:gridCol w="5769440">
                  <a:extLst>
                    <a:ext uri="{9D8B030D-6E8A-4147-A177-3AD203B41FA5}">
                      <a16:colId xmlns:a16="http://schemas.microsoft.com/office/drawing/2014/main" val="4281354201"/>
                    </a:ext>
                  </a:extLst>
                </a:gridCol>
                <a:gridCol w="5772527">
                  <a:extLst>
                    <a:ext uri="{9D8B030D-6E8A-4147-A177-3AD203B41FA5}">
                      <a16:colId xmlns:a16="http://schemas.microsoft.com/office/drawing/2014/main" val="974973931"/>
                    </a:ext>
                  </a:extLst>
                </a:gridCol>
              </a:tblGrid>
              <a:tr h="267297">
                <a:tc>
                  <a:txBody>
                    <a:bodyPr/>
                    <a:lstStyle/>
                    <a:p>
                      <a:r>
                        <a:rPr lang="en-GB" sz="1200" dirty="0"/>
                        <a:t>Portal Status and Meaning</a:t>
                      </a:r>
                    </a:p>
                  </a:txBody>
                  <a:tcPr/>
                </a:tc>
                <a:tc>
                  <a:txBody>
                    <a:bodyPr/>
                    <a:lstStyle/>
                    <a:p>
                      <a:r>
                        <a:rPr lang="en-GB" sz="1200" dirty="0"/>
                        <a:t>Action Required by Generator</a:t>
                      </a:r>
                    </a:p>
                  </a:txBody>
                  <a:tcPr/>
                </a:tc>
                <a:extLst>
                  <a:ext uri="{0D108BD9-81ED-4DB2-BD59-A6C34878D82A}">
                    <a16:rowId xmlns:a16="http://schemas.microsoft.com/office/drawing/2014/main" val="31427615"/>
                  </a:ext>
                </a:extLst>
              </a:tr>
              <a:tr h="296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u="sng" dirty="0">
                          <a:solidFill>
                            <a:srgbClr val="000000"/>
                          </a:solidFill>
                          <a:latin typeface="+mn-lt"/>
                        </a:rPr>
                        <a:t>DNO/IDNO to submit data to NGESO</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Await results of NG assessment – closing date of application windows can be found in </a:t>
                      </a:r>
                      <a:r>
                        <a:rPr lang="en-GB" sz="1200" dirty="0">
                          <a:latin typeface="+mn-lt"/>
                          <a:hlinkClick r:id="rId2"/>
                        </a:rPr>
                        <a:t>Payment Process Specification </a:t>
                      </a:r>
                      <a:r>
                        <a:rPr lang="en-GB" sz="1200" dirty="0">
                          <a:latin typeface="+mn-lt"/>
                        </a:rPr>
                        <a:t>Table 1. </a:t>
                      </a:r>
                      <a:r>
                        <a:rPr lang="en-GB" sz="1200" b="1" u="sng" dirty="0">
                          <a:latin typeface="+mn-lt"/>
                        </a:rPr>
                        <a:t>Changes can be made by generator to application at this stage</a:t>
                      </a:r>
                    </a:p>
                  </a:txBody>
                  <a:tcPr anchor="ctr"/>
                </a:tc>
                <a:extLst>
                  <a:ext uri="{0D108BD9-81ED-4DB2-BD59-A6C34878D82A}">
                    <a16:rowId xmlns:a16="http://schemas.microsoft.com/office/drawing/2014/main" val="2105294064"/>
                  </a:ext>
                </a:extLst>
              </a:tr>
              <a:tr h="267297">
                <a:tc>
                  <a:txBody>
                    <a:bodyPr/>
                    <a:lstStyle/>
                    <a:p>
                      <a:r>
                        <a:rPr lang="en-GB" sz="1200" u="none" dirty="0">
                          <a:latin typeface="+mn-lt"/>
                        </a:rPr>
                        <a:t>Application submitted by Generator and being checked by DNO</a:t>
                      </a:r>
                    </a:p>
                  </a:txBody>
                  <a:tcPr anchor="ctr"/>
                </a:tc>
                <a:tc vMerge="1">
                  <a:txBody>
                    <a:bodyPr/>
                    <a:lstStyle/>
                    <a:p>
                      <a:endParaRPr lang="en-GB" dirty="0"/>
                    </a:p>
                  </a:txBody>
                  <a:tcPr/>
                </a:tc>
                <a:extLst>
                  <a:ext uri="{0D108BD9-81ED-4DB2-BD59-A6C34878D82A}">
                    <a16:rowId xmlns:a16="http://schemas.microsoft.com/office/drawing/2014/main" val="1881380154"/>
                  </a:ext>
                </a:extLst>
              </a:tr>
              <a:tr h="26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1" u="sng" dirty="0">
                          <a:solidFill>
                            <a:srgbClr val="000000"/>
                          </a:solidFill>
                          <a:latin typeface="+mn-lt"/>
                        </a:rPr>
                        <a:t>DNO/IDNO to resubmit data to NGESO</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latin typeface="+mn-lt"/>
                        </a:rPr>
                        <a:t>As above</a:t>
                      </a:r>
                    </a:p>
                  </a:txBody>
                  <a:tcPr anchor="ctr"/>
                </a:tc>
                <a:extLst>
                  <a:ext uri="{0D108BD9-81ED-4DB2-BD59-A6C34878D82A}">
                    <a16:rowId xmlns:a16="http://schemas.microsoft.com/office/drawing/2014/main" val="1703125774"/>
                  </a:ext>
                </a:extLst>
              </a:tr>
              <a:tr h="267297">
                <a:tc>
                  <a:txBody>
                    <a:bodyPr/>
                    <a:lstStyle/>
                    <a:p>
                      <a:r>
                        <a:rPr lang="en-GB" sz="1200" u="none" dirty="0">
                          <a:latin typeface="+mn-lt"/>
                        </a:rPr>
                        <a:t>Application being checked by DNO following query from NG or change by Generator</a:t>
                      </a:r>
                    </a:p>
                  </a:txBody>
                  <a:tcPr anchor="ctr"/>
                </a:tc>
                <a:tc vMerge="1">
                  <a:txBody>
                    <a:bodyPr/>
                    <a:lstStyle/>
                    <a:p>
                      <a:endParaRPr lang="en-GB" dirty="0"/>
                    </a:p>
                  </a:txBody>
                  <a:tcPr/>
                </a:tc>
                <a:extLst>
                  <a:ext uri="{0D108BD9-81ED-4DB2-BD59-A6C34878D82A}">
                    <a16:rowId xmlns:a16="http://schemas.microsoft.com/office/drawing/2014/main" val="3032645377"/>
                  </a:ext>
                </a:extLst>
              </a:tr>
              <a:tr h="26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rgbClr val="000000"/>
                          </a:solidFill>
                          <a:latin typeface="+mn-lt"/>
                        </a:rPr>
                        <a:t>NGESO analysing data</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Await results of NG assessment – expected provider results day can be found in </a:t>
                      </a:r>
                      <a:r>
                        <a:rPr lang="en-GB" sz="1200" dirty="0">
                          <a:latin typeface="+mn-lt"/>
                          <a:hlinkClick r:id="rId2"/>
                        </a:rPr>
                        <a:t>Payment Process Specification </a:t>
                      </a:r>
                      <a:r>
                        <a:rPr lang="en-GB" sz="1200" dirty="0">
                          <a:latin typeface="+mn-lt"/>
                        </a:rPr>
                        <a:t>Table 4. </a:t>
                      </a:r>
                      <a:r>
                        <a:rPr lang="en-GB" sz="1200" b="1" u="sng" dirty="0">
                          <a:latin typeface="+mn-lt"/>
                        </a:rPr>
                        <a:t>Changes cannot be made by generator to application at this stage, however application can be returned to allow changes</a:t>
                      </a:r>
                    </a:p>
                  </a:txBody>
                  <a:tcPr anchor="ctr"/>
                </a:tc>
                <a:extLst>
                  <a:ext uri="{0D108BD9-81ED-4DB2-BD59-A6C34878D82A}">
                    <a16:rowId xmlns:a16="http://schemas.microsoft.com/office/drawing/2014/main" val="4053547814"/>
                  </a:ext>
                </a:extLst>
              </a:tr>
              <a:tr h="267297">
                <a:tc>
                  <a:txBody>
                    <a:bodyPr/>
                    <a:lstStyle/>
                    <a:p>
                      <a:r>
                        <a:rPr lang="en-GB" sz="1200" u="none" dirty="0">
                          <a:latin typeface="+mn-lt"/>
                        </a:rPr>
                        <a:t>Application submitted to NG by DNO and will be included in next NG assessment</a:t>
                      </a:r>
                    </a:p>
                  </a:txBody>
                  <a:tcPr anchor="ctr"/>
                </a:tc>
                <a:tc vMerge="1">
                  <a:txBody>
                    <a:bodyPr/>
                    <a:lstStyle/>
                    <a:p>
                      <a:endParaRPr lang="en-GB" dirty="0"/>
                    </a:p>
                  </a:txBody>
                  <a:tcPr/>
                </a:tc>
                <a:extLst>
                  <a:ext uri="{0D108BD9-81ED-4DB2-BD59-A6C34878D82A}">
                    <a16:rowId xmlns:a16="http://schemas.microsoft.com/office/drawing/2014/main" val="1960819914"/>
                  </a:ext>
                </a:extLst>
              </a:tr>
              <a:tr h="26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00"/>
                          </a:solidFill>
                          <a:latin typeface="+mn-lt"/>
                        </a:rPr>
                        <a:t>Awaiting initiation by DNO/IDNO</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No action required, email confirmation of selection to be expected. </a:t>
                      </a:r>
                      <a:r>
                        <a:rPr lang="en-GB" sz="1200" b="1" u="sng" dirty="0">
                          <a:latin typeface="+mn-lt"/>
                        </a:rPr>
                        <a:t>‘Material’ changes to the application can no longer be made from this point.</a:t>
                      </a:r>
                    </a:p>
                  </a:txBody>
                  <a:tcPr anchor="ctr"/>
                </a:tc>
                <a:extLst>
                  <a:ext uri="{0D108BD9-81ED-4DB2-BD59-A6C34878D82A}">
                    <a16:rowId xmlns:a16="http://schemas.microsoft.com/office/drawing/2014/main" val="1387765062"/>
                  </a:ext>
                </a:extLst>
              </a:tr>
              <a:tr h="267297">
                <a:tc>
                  <a:txBody>
                    <a:bodyPr/>
                    <a:lstStyle/>
                    <a:p>
                      <a:r>
                        <a:rPr lang="en-GB" sz="1200" u="none" dirty="0">
                          <a:latin typeface="+mn-lt"/>
                        </a:rPr>
                        <a:t>Application selected for funding by NG and DNO to trigger confirmation email</a:t>
                      </a:r>
                    </a:p>
                  </a:txBody>
                  <a:tcPr anchor="ctr"/>
                </a:tc>
                <a:tc vMerge="1">
                  <a:txBody>
                    <a:bodyPr/>
                    <a:lstStyle/>
                    <a:p>
                      <a:endParaRPr lang="en-GB" dirty="0"/>
                    </a:p>
                  </a:txBody>
                  <a:tcPr/>
                </a:tc>
                <a:extLst>
                  <a:ext uri="{0D108BD9-81ED-4DB2-BD59-A6C34878D82A}">
                    <a16:rowId xmlns:a16="http://schemas.microsoft.com/office/drawing/2014/main" val="475957742"/>
                  </a:ext>
                </a:extLst>
              </a:tr>
              <a:tr h="293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00"/>
                          </a:solidFill>
                          <a:latin typeface="+mn-lt"/>
                        </a:rPr>
                        <a:t>Awaiting generator acceptance of terms and confirmation of completion date</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Generator required to enter a </a:t>
                      </a:r>
                      <a:r>
                        <a:rPr lang="en-GB" sz="1200" i="1" dirty="0">
                          <a:latin typeface="+mn-lt"/>
                        </a:rPr>
                        <a:t>Planned Date of Changes </a:t>
                      </a:r>
                      <a:r>
                        <a:rPr lang="en-GB" sz="1200" dirty="0">
                          <a:latin typeface="+mn-lt"/>
                        </a:rPr>
                        <a:t>on the Portal, by doing this they enter into contract to complete changes. Date can be an estimate, but must be earlier than the </a:t>
                      </a:r>
                      <a:r>
                        <a:rPr lang="en-GB" sz="1200" i="1" dirty="0">
                          <a:latin typeface="+mn-lt"/>
                        </a:rPr>
                        <a:t>latest valid </a:t>
                      </a:r>
                      <a:r>
                        <a:rPr lang="en-GB" sz="1200" i="1" dirty="0" err="1">
                          <a:latin typeface="+mn-lt"/>
                        </a:rPr>
                        <a:t>LoM</a:t>
                      </a:r>
                      <a:r>
                        <a:rPr lang="en-GB" sz="1200" i="1" dirty="0">
                          <a:latin typeface="+mn-lt"/>
                        </a:rPr>
                        <a:t> change date</a:t>
                      </a:r>
                      <a:r>
                        <a:rPr lang="en-GB" sz="1200" dirty="0">
                          <a:latin typeface="+mn-lt"/>
                        </a:rPr>
                        <a:t>. Any date is subject to DNO agreement where witnessing is required</a:t>
                      </a:r>
                    </a:p>
                  </a:txBody>
                  <a:tcPr anchor="ctr"/>
                </a:tc>
                <a:extLst>
                  <a:ext uri="{0D108BD9-81ED-4DB2-BD59-A6C34878D82A}">
                    <a16:rowId xmlns:a16="http://schemas.microsoft.com/office/drawing/2014/main" val="3463980407"/>
                  </a:ext>
                </a:extLst>
              </a:tr>
              <a:tr h="267297">
                <a:tc>
                  <a:txBody>
                    <a:bodyPr/>
                    <a:lstStyle/>
                    <a:p>
                      <a:r>
                        <a:rPr lang="en-GB" sz="1200" u="none" dirty="0">
                          <a:latin typeface="+mn-lt"/>
                        </a:rPr>
                        <a:t>Generator yet to accept terms, including latest valid change date</a:t>
                      </a:r>
                    </a:p>
                  </a:txBody>
                  <a:tcPr anchor="ctr"/>
                </a:tc>
                <a:tc vMerge="1">
                  <a:txBody>
                    <a:bodyPr/>
                    <a:lstStyle/>
                    <a:p>
                      <a:endParaRPr lang="en-GB" dirty="0"/>
                    </a:p>
                  </a:txBody>
                  <a:tcPr/>
                </a:tc>
                <a:extLst>
                  <a:ext uri="{0D108BD9-81ED-4DB2-BD59-A6C34878D82A}">
                    <a16:rowId xmlns:a16="http://schemas.microsoft.com/office/drawing/2014/main" val="955693903"/>
                  </a:ext>
                </a:extLst>
              </a:tr>
              <a:tr h="26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rgbClr val="000000"/>
                          </a:solidFill>
                          <a:latin typeface="+mn-lt"/>
                        </a:rPr>
                        <a:t>Generator undertaking changes</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latin typeface="+mn-lt"/>
                        </a:rPr>
                        <a:t>Generator to enter </a:t>
                      </a:r>
                      <a:r>
                        <a:rPr lang="en-GB" sz="1200" i="1" dirty="0">
                          <a:latin typeface="+mn-lt"/>
                        </a:rPr>
                        <a:t>Date Changes Completed </a:t>
                      </a:r>
                      <a:r>
                        <a:rPr lang="en-GB" sz="1200" i="0" dirty="0">
                          <a:latin typeface="+mn-lt"/>
                        </a:rPr>
                        <a:t>on Portal once works c</a:t>
                      </a:r>
                      <a:r>
                        <a:rPr lang="en-GB" sz="1200" dirty="0">
                          <a:latin typeface="+mn-lt"/>
                        </a:rPr>
                        <a:t>omplete</a:t>
                      </a:r>
                      <a:r>
                        <a:rPr lang="en-GB" sz="1200" i="0" dirty="0">
                          <a:latin typeface="+mn-lt"/>
                        </a:rPr>
                        <a:t> and evidence gathered. Evidence to be emailed to DNO contact details provided on </a:t>
                      </a:r>
                      <a:r>
                        <a:rPr lang="en-GB" sz="1200" i="0" dirty="0">
                          <a:latin typeface="+mn-lt"/>
                          <a:hlinkClick r:id="rId3"/>
                        </a:rPr>
                        <a:t>ENA ALoMCP Page</a:t>
                      </a:r>
                      <a:endParaRPr lang="en-GB" sz="1200" i="0" dirty="0">
                        <a:latin typeface="+mn-lt"/>
                      </a:endParaRPr>
                    </a:p>
                  </a:txBody>
                  <a:tcPr anchor="ctr"/>
                </a:tc>
                <a:extLst>
                  <a:ext uri="{0D108BD9-81ED-4DB2-BD59-A6C34878D82A}">
                    <a16:rowId xmlns:a16="http://schemas.microsoft.com/office/drawing/2014/main" val="1861906230"/>
                  </a:ext>
                </a:extLst>
              </a:tr>
              <a:tr h="445495">
                <a:tc>
                  <a:txBody>
                    <a:bodyPr/>
                    <a:lstStyle/>
                    <a:p>
                      <a:r>
                        <a:rPr lang="en-GB" sz="1200" u="none" dirty="0">
                          <a:latin typeface="+mn-lt"/>
                        </a:rPr>
                        <a:t>Generator has accepted terms and is due to complete works before latest valid change date</a:t>
                      </a:r>
                    </a:p>
                  </a:txBody>
                  <a:tcPr anchor="ctr"/>
                </a:tc>
                <a:tc vMerge="1">
                  <a:txBody>
                    <a:bodyPr/>
                    <a:lstStyle/>
                    <a:p>
                      <a:endParaRPr lang="en-GB" dirty="0"/>
                    </a:p>
                  </a:txBody>
                  <a:tcPr/>
                </a:tc>
                <a:extLst>
                  <a:ext uri="{0D108BD9-81ED-4DB2-BD59-A6C34878D82A}">
                    <a16:rowId xmlns:a16="http://schemas.microsoft.com/office/drawing/2014/main" val="3696685709"/>
                  </a:ext>
                </a:extLst>
              </a:tr>
              <a:tr h="267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rgbClr val="000000"/>
                          </a:solidFill>
                          <a:latin typeface="+mn-lt"/>
                        </a:rPr>
                        <a:t>DNO/IDNO acceptance/witness/payment processing</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Await confirmation from DNO that evidence is accepted and if Sample Site Visit is required. DNO to arrange payment once confirmed. Generator may be required to provide an Invoice and Letter of Authority.</a:t>
                      </a:r>
                    </a:p>
                  </a:txBody>
                  <a:tcPr anchor="ctr"/>
                </a:tc>
                <a:extLst>
                  <a:ext uri="{0D108BD9-81ED-4DB2-BD59-A6C34878D82A}">
                    <a16:rowId xmlns:a16="http://schemas.microsoft.com/office/drawing/2014/main" val="1762150896"/>
                  </a:ext>
                </a:extLst>
              </a:tr>
              <a:tr h="445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latin typeface="+mn-lt"/>
                        </a:rPr>
                        <a:t>Generator has completed works and submitted evidence, DNO to review evidence and arrange sample site visit and/or payment </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2626762407"/>
                  </a:ext>
                </a:extLst>
              </a:tr>
              <a:tr h="296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rgbClr val="000000"/>
                          </a:solidFill>
                          <a:latin typeface="+mn-lt"/>
                        </a:rPr>
                        <a:t>Complete</a:t>
                      </a:r>
                      <a:endParaRPr lang="en-GB" sz="1200" b="1" u="sng" dirty="0">
                        <a:latin typeface="+mn-lt"/>
                      </a:endParaRP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No action required, contract effective until date on which the Protection Requirements become mandatory under the Distribution Code.</a:t>
                      </a:r>
                    </a:p>
                  </a:txBody>
                  <a:tcPr anchor="ctr"/>
                </a:tc>
                <a:extLst>
                  <a:ext uri="{0D108BD9-81ED-4DB2-BD59-A6C34878D82A}">
                    <a16:rowId xmlns:a16="http://schemas.microsoft.com/office/drawing/2014/main" val="30971135"/>
                  </a:ext>
                </a:extLst>
              </a:tr>
              <a:tr h="267297">
                <a:tc>
                  <a:txBody>
                    <a:bodyPr/>
                    <a:lstStyle/>
                    <a:p>
                      <a:r>
                        <a:rPr lang="en-GB" sz="1200" dirty="0">
                          <a:latin typeface="+mn-lt"/>
                        </a:rPr>
                        <a:t>All works and auditing completed and recorded. DNO has paid generator.</a:t>
                      </a:r>
                    </a:p>
                  </a:txBody>
                  <a:tcPr anchor="ctr"/>
                </a:tc>
                <a:tc vMerge="1">
                  <a:txBody>
                    <a:bodyPr/>
                    <a:lstStyle/>
                    <a:p>
                      <a:endParaRPr lang="en-GB" dirty="0"/>
                    </a:p>
                  </a:txBody>
                  <a:tcPr/>
                </a:tc>
                <a:extLst>
                  <a:ext uri="{0D108BD9-81ED-4DB2-BD59-A6C34878D82A}">
                    <a16:rowId xmlns:a16="http://schemas.microsoft.com/office/drawing/2014/main" val="1871369242"/>
                  </a:ext>
                </a:extLst>
              </a:tr>
            </a:tbl>
          </a:graphicData>
        </a:graphic>
      </p:graphicFrame>
      <p:sp>
        <p:nvSpPr>
          <p:cNvPr id="9" name="TextBox 8">
            <a:extLst>
              <a:ext uri="{FF2B5EF4-FFF2-40B4-BE49-F238E27FC236}">
                <a16:creationId xmlns:a16="http://schemas.microsoft.com/office/drawing/2014/main" id="{AF3FF2C8-1C3E-428C-AF22-F3FD7B07081A}"/>
              </a:ext>
            </a:extLst>
          </p:cNvPr>
          <p:cNvSpPr txBox="1"/>
          <p:nvPr/>
        </p:nvSpPr>
        <p:spPr>
          <a:xfrm>
            <a:off x="578498" y="382555"/>
            <a:ext cx="34944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ALoMCP Portal – Application Status</a:t>
            </a:r>
          </a:p>
        </p:txBody>
      </p:sp>
    </p:spTree>
    <p:extLst>
      <p:ext uri="{BB962C8B-B14F-4D97-AF65-F5344CB8AC3E}">
        <p14:creationId xmlns:p14="http://schemas.microsoft.com/office/powerpoint/2010/main" val="300941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65EB-276D-412B-AA0C-71EEAB92C805}"/>
              </a:ext>
            </a:extLst>
          </p:cNvPr>
          <p:cNvSpPr>
            <a:spLocks noGrp="1"/>
          </p:cNvSpPr>
          <p:nvPr>
            <p:ph type="title"/>
          </p:nvPr>
        </p:nvSpPr>
        <p:spPr>
          <a:xfrm>
            <a:off x="838201" y="365126"/>
            <a:ext cx="5114730" cy="497632"/>
          </a:xfrm>
        </p:spPr>
        <p:txBody>
          <a:bodyPr>
            <a:noAutofit/>
          </a:bodyPr>
          <a:lstStyle/>
          <a:p>
            <a:r>
              <a:rPr lang="en-GB" sz="3200" b="1" dirty="0">
                <a:solidFill>
                  <a:schemeClr val="accent2"/>
                </a:solidFill>
              </a:rPr>
              <a:t>Submission of Evidence </a:t>
            </a:r>
          </a:p>
        </p:txBody>
      </p:sp>
      <p:sp>
        <p:nvSpPr>
          <p:cNvPr id="3" name="Content Placeholder 2">
            <a:extLst>
              <a:ext uri="{FF2B5EF4-FFF2-40B4-BE49-F238E27FC236}">
                <a16:creationId xmlns:a16="http://schemas.microsoft.com/office/drawing/2014/main" id="{EDC84E16-90C8-4B9D-A0A7-BF2D6D5B90E8}"/>
              </a:ext>
            </a:extLst>
          </p:cNvPr>
          <p:cNvSpPr>
            <a:spLocks noGrp="1"/>
          </p:cNvSpPr>
          <p:nvPr>
            <p:ph idx="1"/>
          </p:nvPr>
        </p:nvSpPr>
        <p:spPr>
          <a:xfrm>
            <a:off x="838199" y="926257"/>
            <a:ext cx="10515600" cy="2345159"/>
          </a:xfrm>
        </p:spPr>
        <p:txBody>
          <a:bodyPr>
            <a:noAutofit/>
          </a:bodyPr>
          <a:lstStyle/>
          <a:p>
            <a:pPr marL="0" indent="0">
              <a:buNone/>
            </a:pPr>
            <a:r>
              <a:rPr lang="en-GB" sz="1800" dirty="0"/>
              <a:t>Evidence should be sent to the DNO by email and include;</a:t>
            </a:r>
          </a:p>
          <a:p>
            <a:pPr lvl="1"/>
            <a:r>
              <a:rPr lang="en-GB" sz="1800" dirty="0"/>
              <a:t>Timestamped photographic evidence showing the </a:t>
            </a:r>
            <a:r>
              <a:rPr lang="en-GB" sz="1800" dirty="0" err="1"/>
              <a:t>LoM</a:t>
            </a:r>
            <a:r>
              <a:rPr lang="en-GB" sz="1800" dirty="0"/>
              <a:t> protection device and its settings both prior to and after the change</a:t>
            </a:r>
          </a:p>
          <a:p>
            <a:pPr lvl="1"/>
            <a:r>
              <a:rPr lang="en-GB" sz="1800" dirty="0"/>
              <a:t>Timestamped photographic evidence of any other relevant works on site (</a:t>
            </a:r>
            <a:r>
              <a:rPr lang="en-GB" sz="1800" dirty="0" err="1"/>
              <a:t>eg</a:t>
            </a:r>
            <a:r>
              <a:rPr lang="en-GB" sz="1800" dirty="0"/>
              <a:t> disconnected tripping circuits etc)</a:t>
            </a:r>
          </a:p>
          <a:p>
            <a:pPr lvl="1"/>
            <a:r>
              <a:rPr lang="en-GB" sz="1800" dirty="0"/>
              <a:t>Printouts, screenshots or other details of protection device settings or setting files</a:t>
            </a:r>
          </a:p>
          <a:p>
            <a:pPr lvl="1"/>
            <a:r>
              <a:rPr lang="en-GB" sz="1800" dirty="0"/>
              <a:t>Records of tests undertaken and/or any associated test certificates</a:t>
            </a:r>
          </a:p>
          <a:p>
            <a:pPr marL="457200" lvl="1" indent="0">
              <a:buNone/>
            </a:pPr>
            <a:r>
              <a:rPr lang="en-GB" sz="1800" dirty="0"/>
              <a:t>Where possible attachments containing evidence should be named to indicate what they contain, photos should be limited the requirements above and can be incorporated into the ALoMCP proforma for ease.</a:t>
            </a:r>
          </a:p>
        </p:txBody>
      </p:sp>
      <p:sp>
        <p:nvSpPr>
          <p:cNvPr id="4" name="Slide Number Placeholder 3">
            <a:extLst>
              <a:ext uri="{FF2B5EF4-FFF2-40B4-BE49-F238E27FC236}">
                <a16:creationId xmlns:a16="http://schemas.microsoft.com/office/drawing/2014/main" id="{EF085431-DD43-45F2-BFA1-21B7DCFFCA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18527-B6BB-4492-8DB8-97D7C1DB542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F9AE9AFE-BD0F-4165-BE14-37361A1FA370}"/>
              </a:ext>
            </a:extLst>
          </p:cNvPr>
          <p:cNvSpPr txBox="1">
            <a:spLocks/>
          </p:cNvSpPr>
          <p:nvPr/>
        </p:nvSpPr>
        <p:spPr>
          <a:xfrm>
            <a:off x="838199" y="3586584"/>
            <a:ext cx="8399585" cy="412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strike="noStrike" kern="1200" cap="none" spc="0" normalizeH="0" baseline="0" noProof="0" dirty="0">
                <a:ln>
                  <a:noFill/>
                </a:ln>
                <a:solidFill>
                  <a:schemeClr val="accent2"/>
                </a:solidFill>
                <a:effectLst/>
                <a:uLnTx/>
                <a:uFillTx/>
                <a:latin typeface="Calibri Light" panose="020F0302020204030204"/>
                <a:ea typeface="+mj-ea"/>
                <a:cs typeface="+mj-cs"/>
              </a:rPr>
              <a:t>Sample Site Visits (SSV)</a:t>
            </a:r>
          </a:p>
        </p:txBody>
      </p:sp>
      <p:sp>
        <p:nvSpPr>
          <p:cNvPr id="8" name="Content Placeholder 2">
            <a:extLst>
              <a:ext uri="{FF2B5EF4-FFF2-40B4-BE49-F238E27FC236}">
                <a16:creationId xmlns:a16="http://schemas.microsoft.com/office/drawing/2014/main" id="{F5DA67D7-A53C-41AC-B5EC-357CA70FD319}"/>
              </a:ext>
            </a:extLst>
          </p:cNvPr>
          <p:cNvSpPr txBox="1">
            <a:spLocks/>
          </p:cNvSpPr>
          <p:nvPr/>
        </p:nvSpPr>
        <p:spPr>
          <a:xfrm>
            <a:off x="838199" y="4067435"/>
            <a:ext cx="10515600" cy="49763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Requirements concerning the number of SSVs to be completed and what should take place during the visit are detailed in the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Delivery Assurance Policy</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For example;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A3AAC91-47CA-482D-9A87-413D2C0B6DC3}"/>
              </a:ext>
            </a:extLst>
          </p:cNvPr>
          <p:cNvPicPr>
            <a:picLocks noChangeAspect="1"/>
          </p:cNvPicPr>
          <p:nvPr/>
        </p:nvPicPr>
        <p:blipFill rotWithShape="1">
          <a:blip r:embed="rId3"/>
          <a:srcRect l="16301" t="31355" r="14805" b="37374"/>
          <a:stretch/>
        </p:blipFill>
        <p:spPr>
          <a:xfrm>
            <a:off x="2160037" y="4691847"/>
            <a:ext cx="7585788" cy="1847065"/>
          </a:xfrm>
          <a:prstGeom prst="rect">
            <a:avLst/>
          </a:prstGeom>
        </p:spPr>
      </p:pic>
    </p:spTree>
    <p:extLst>
      <p:ext uri="{BB962C8B-B14F-4D97-AF65-F5344CB8AC3E}">
        <p14:creationId xmlns:p14="http://schemas.microsoft.com/office/powerpoint/2010/main" val="2304895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6451922BEAFF41934DA2F05A6FA757" ma:contentTypeVersion="10" ma:contentTypeDescription="Create a new document." ma:contentTypeScope="" ma:versionID="3c955999bd01e552321684d14f672c8b">
  <xsd:schema xmlns:xsd="http://www.w3.org/2001/XMLSchema" xmlns:xs="http://www.w3.org/2001/XMLSchema" xmlns:p="http://schemas.microsoft.com/office/2006/metadata/properties" xmlns:ns3="5ea5500d-7f1a-4bde-a854-a9959abc5d4b" targetNamespace="http://schemas.microsoft.com/office/2006/metadata/properties" ma:root="true" ma:fieldsID="32cda1d2cf41be9a68c49dc40fd75d51" ns3:_="">
    <xsd:import namespace="5ea5500d-7f1a-4bde-a854-a9959abc5d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a5500d-7f1a-4bde-a854-a9959abc5d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55950-AC89-4317-BB6E-51B59E37CB7B}">
  <ds:schemaRefs>
    <ds:schemaRef ds:uri="http://schemas.openxmlformats.org/package/2006/metadata/core-properties"/>
    <ds:schemaRef ds:uri="http://purl.org/dc/dcmitype/"/>
    <ds:schemaRef ds:uri="5ea5500d-7f1a-4bde-a854-a9959abc5d4b"/>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A66FC07-BB57-42CA-B55A-ABFAB7654661}">
  <ds:schemaRefs>
    <ds:schemaRef ds:uri="http://schemas.microsoft.com/sharepoint/v3/contenttype/forms"/>
  </ds:schemaRefs>
</ds:datastoreItem>
</file>

<file path=customXml/itemProps3.xml><?xml version="1.0" encoding="utf-8"?>
<ds:datastoreItem xmlns:ds="http://schemas.openxmlformats.org/officeDocument/2006/customXml" ds:itemID="{F6B6A0DD-B09E-423A-83EE-7F9F1C8256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a5500d-7f1a-4bde-a854-a9959abc5d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2010</TotalTime>
  <Words>2285</Words>
  <Application>Microsoft Office PowerPoint</Application>
  <PresentationFormat>Widescreen</PresentationFormat>
  <Paragraphs>336</Paragraphs>
  <Slides>14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Courier New</vt:lpstr>
      <vt:lpstr>Times New Roman</vt:lpstr>
      <vt:lpstr>Office Theme</vt:lpstr>
      <vt:lpstr>1_Custom Design</vt:lpstr>
      <vt:lpstr>PowerPoint Presentation</vt:lpstr>
      <vt:lpstr>Agenda</vt:lpstr>
      <vt:lpstr>PowerPoint Presentation</vt:lpstr>
      <vt:lpstr>Coronavirus pandemic response</vt:lpstr>
      <vt:lpstr>Eligibility</vt:lpstr>
      <vt:lpstr>PowerPoint Presentation</vt:lpstr>
      <vt:lpstr>Changes to applications</vt:lpstr>
      <vt:lpstr>PowerPoint Presentation</vt:lpstr>
      <vt:lpstr>Submission of Evidence </vt:lpstr>
      <vt:lpstr>Technical queries</vt:lpstr>
      <vt:lpstr>Inverters:</vt:lpstr>
      <vt:lpstr>Resources</vt:lpstr>
      <vt:lpstr>Current Timetable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Robey</dc:creator>
  <cp:lastModifiedBy>Robey (ESO), Mike</cp:lastModifiedBy>
  <cp:revision>59</cp:revision>
  <dcterms:created xsi:type="dcterms:W3CDTF">2020-03-12T14:45:59Z</dcterms:created>
  <dcterms:modified xsi:type="dcterms:W3CDTF">2020-03-27T15:30:01Z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0x010100946451922BEAFF41934DA2F05A6FA757</vt:lpwstr>
  </property>
</Properties>
</file>