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4"/>
    <p:sldMasterId id="2147483681" r:id="rId5"/>
    <p:sldMasterId id="2147483686" r:id="rId6"/>
  </p:sldMasterIdLst>
  <p:notesMasterIdLst>
    <p:notesMasterId r:id="rId17"/>
  </p:notesMasterIdLst>
  <p:sldIdLst>
    <p:sldId id="262" r:id="rId7"/>
    <p:sldId id="265" r:id="rId8"/>
    <p:sldId id="280" r:id="rId9"/>
    <p:sldId id="281" r:id="rId10"/>
    <p:sldId id="282" r:id="rId11"/>
    <p:sldId id="283" r:id="rId12"/>
    <p:sldId id="284" r:id="rId13"/>
    <p:sldId id="296" r:id="rId14"/>
    <p:sldId id="285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cky Hipkiss" initials="BH" lastIdx="2" clrIdx="0">
    <p:extLst>
      <p:ext uri="{19B8F6BF-5375-455C-9EA6-DF929625EA0E}">
        <p15:presenceInfo xmlns:p15="http://schemas.microsoft.com/office/powerpoint/2012/main" userId="S::BeckyH@hopscotchconsulting.co.uk::a2950b9c-f8a7-4998-9623-5862537f70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43" autoAdjust="0"/>
    <p:restoredTop sz="83827" autoAdjust="0"/>
  </p:normalViewPr>
  <p:slideViewPr>
    <p:cSldViewPr snapToGrid="0">
      <p:cViewPr varScale="1">
        <p:scale>
          <a:sx n="81" d="100"/>
          <a:sy n="81" d="100"/>
        </p:scale>
        <p:origin x="216" y="1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-4050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28AF4-2B07-40B9-BA0C-62D1A945438A}" type="datetimeFigureOut">
              <a:rPr lang="en-GB" smtClean="0"/>
              <a:pPr/>
              <a:t>16/03/2021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8E426-C9CB-42C7-A596-B5BD05DAD36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8E426-C9CB-42C7-A596-B5BD05DAD36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643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r>
              <a:rPr lang="en-US" dirty="0"/>
              <a:t>Use these questions to recap on the</a:t>
            </a:r>
            <a:r>
              <a:rPr lang="en-US" baseline="0" dirty="0"/>
              <a:t> previous lesson and check for any gaps in understanding. Questions can be changed to suit the class/your needs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8E426-C9CB-42C7-A596-B5BD05DAD36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17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 notes</a:t>
            </a:r>
          </a:p>
          <a:p>
            <a:r>
              <a:rPr lang="en-US" b="0" dirty="0"/>
              <a:t>If pupils are working at home, or if there are limited resources, they can use Worksheet 1 to cut out the components</a:t>
            </a:r>
            <a:r>
              <a:rPr lang="en-US" b="0" baseline="0" dirty="0"/>
              <a:t> and experiment with fitting them together. They can also do this once they have learned about creating an unbroken circuit to see what this looks like.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8E426-C9CB-42C7-A596-B5BD05DAD36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20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r>
              <a:rPr lang="en-US" dirty="0"/>
              <a:t>Challenge pupils to complete the sentences, or include a sentence of your own so that they come to the conclusion that a circuit must be complete for the electricity to flow around it and the bulb to light.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8E426-C9CB-42C7-A596-B5BD05DAD362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599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r>
              <a:rPr lang="en-US" dirty="0"/>
              <a:t>Worksheet</a:t>
            </a:r>
            <a:r>
              <a:rPr lang="en-US" baseline="0" dirty="0"/>
              <a:t> 1 accompanies this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8E426-C9CB-42C7-A596-B5BD05DAD36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505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r>
              <a:rPr lang="en-US" dirty="0"/>
              <a:t>Worksheet</a:t>
            </a:r>
            <a:r>
              <a:rPr lang="en-US" baseline="0" dirty="0"/>
              <a:t> 1 accompanies this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8E426-C9CB-42C7-A596-B5BD05DAD362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485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8E426-C9CB-42C7-A596-B5BD05DAD362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073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notes</a:t>
            </a:r>
          </a:p>
          <a:p>
            <a:r>
              <a:rPr lang="en-US" dirty="0"/>
              <a:t>You can change or add your</a:t>
            </a:r>
            <a:r>
              <a:rPr lang="en-US" baseline="0" dirty="0"/>
              <a:t> own quiz questions if required.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8E426-C9CB-42C7-A596-B5BD05DAD362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96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2354-6CF5-43F9-824D-90E08BC26D4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7AB2E5C-90A2-412C-8BB7-9E117E6D8540}" type="datetime1">
              <a:rPr lang="en-GB" smtClean="0"/>
              <a:pPr/>
              <a:t>16/03/2021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5470" y="1304171"/>
            <a:ext cx="11556740" cy="512660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0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79576" y="3590782"/>
            <a:ext cx="7434943" cy="74957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>
                <a:solidFill>
                  <a:srgbClr val="F8F8F8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179575" y="4384601"/>
            <a:ext cx="7434943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rgbClr val="F8F8F8"/>
                </a:solidFill>
                <a:latin typeface="+mn-lt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42029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2354-6CF5-43F9-824D-90E08BC26D4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7AB2E5C-90A2-412C-8BB7-9E117E6D8540}" type="datetime1">
              <a:rPr lang="en-GB" smtClean="0"/>
              <a:pPr/>
              <a:t>16/03/2021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5470" y="1304171"/>
            <a:ext cx="11556740" cy="512660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0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2354-6CF5-43F9-824D-90E08BC26D4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7AB2E5C-90A2-412C-8BB7-9E117E6D8540}" type="datetime1">
              <a:rPr lang="en-GB" smtClean="0"/>
              <a:pPr/>
              <a:t>16/03/2021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5470" y="1304171"/>
            <a:ext cx="8768569" cy="512660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0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92771" y="1306511"/>
            <a:ext cx="2411915" cy="2411915"/>
          </a:xfrm>
          <a:prstGeom prst="teardrop">
            <a:avLst/>
          </a:prstGeom>
          <a:noFill/>
        </p:spPr>
        <p:txBody>
          <a:bodyPr/>
          <a:lstStyle>
            <a:lvl1pPr marL="0" indent="0" algn="r">
              <a:buNone/>
              <a:defRPr sz="1400"/>
            </a:lvl1pPr>
          </a:lstStyle>
          <a:p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292771" y="4029392"/>
            <a:ext cx="2411915" cy="2411915"/>
          </a:xfrm>
          <a:prstGeom prst="teardrop">
            <a:avLst/>
          </a:prstGeom>
          <a:noFill/>
        </p:spPr>
        <p:txBody>
          <a:bodyPr/>
          <a:lstStyle>
            <a:lvl1pPr marL="0" indent="0" algn="r">
              <a:buNone/>
              <a:defRPr sz="1400"/>
            </a:lvl1pPr>
          </a:lstStyle>
          <a:p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2354-6CF5-43F9-824D-90E08BC26D4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7AB2E5C-90A2-412C-8BB7-9E117E6D8540}" type="datetime1">
              <a:rPr lang="en-GB" smtClean="0"/>
              <a:pPr/>
              <a:t>16/03/2021</a:t>
            </a:fld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90538"/>
            <a:ext cx="12192000" cy="86943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820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2354-6CF5-43F9-824D-90E08BC26D4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7AB2E5C-90A2-412C-8BB7-9E117E6D8540}" type="datetime1">
              <a:rPr lang="en-GB" smtClean="0"/>
              <a:pPr/>
              <a:t>16/03/2021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5470" y="1304171"/>
            <a:ext cx="8768569" cy="512660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0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92771" y="1306511"/>
            <a:ext cx="2411915" cy="2411915"/>
          </a:xfrm>
          <a:prstGeom prst="teardrop">
            <a:avLst/>
          </a:prstGeom>
          <a:noFill/>
        </p:spPr>
        <p:txBody>
          <a:bodyPr/>
          <a:lstStyle>
            <a:lvl1pPr marL="0" indent="0" algn="r">
              <a:buNone/>
              <a:defRPr sz="1400"/>
            </a:lvl1pPr>
          </a:lstStyle>
          <a:p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292771" y="4029392"/>
            <a:ext cx="2411915" cy="2411915"/>
          </a:xfrm>
          <a:prstGeom prst="teardrop">
            <a:avLst/>
          </a:prstGeom>
          <a:noFill/>
        </p:spPr>
        <p:txBody>
          <a:bodyPr/>
          <a:lstStyle>
            <a:lvl1pPr marL="0" indent="0" algn="r">
              <a:buNone/>
              <a:defRPr sz="1400"/>
            </a:lvl1pPr>
          </a:lstStyle>
          <a:p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2354-6CF5-43F9-824D-90E08BC26D4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7AB2E5C-90A2-412C-8BB7-9E117E6D8540}" type="datetime1">
              <a:rPr lang="en-GB" smtClean="0"/>
              <a:pPr/>
              <a:t>16/03/2021</a:t>
            </a:fld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90538"/>
            <a:ext cx="12192000" cy="86943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820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79576" y="3590782"/>
            <a:ext cx="7434943" cy="74957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>
                <a:solidFill>
                  <a:srgbClr val="F8F8F8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179575" y="4384601"/>
            <a:ext cx="7434943" cy="10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rgbClr val="F8F8F8"/>
                </a:solidFill>
                <a:latin typeface="+mn-lt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42029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2354-6CF5-43F9-824D-90E08BC26D4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7AB2E5C-90A2-412C-8BB7-9E117E6D8540}" type="datetime1">
              <a:rPr lang="en-GB" smtClean="0"/>
              <a:pPr/>
              <a:t>16/03/2021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5470" y="1304171"/>
            <a:ext cx="11556740" cy="512660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0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2354-6CF5-43F9-824D-90E08BC26D4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7AB2E5C-90A2-412C-8BB7-9E117E6D8540}" type="datetime1">
              <a:rPr lang="en-GB" smtClean="0"/>
              <a:pPr/>
              <a:t>16/03/2021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5470" y="1304171"/>
            <a:ext cx="8768569" cy="512660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2200"/>
            </a:lvl1pPr>
            <a:lvl2pPr>
              <a:spcAft>
                <a:spcPts val="0"/>
              </a:spcAft>
              <a:defRPr sz="20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92771" y="1306511"/>
            <a:ext cx="2411915" cy="2411915"/>
          </a:xfrm>
          <a:prstGeom prst="teardrop">
            <a:avLst/>
          </a:prstGeom>
          <a:noFill/>
        </p:spPr>
        <p:txBody>
          <a:bodyPr/>
          <a:lstStyle>
            <a:lvl1pPr marL="0" indent="0" algn="r">
              <a:buNone/>
              <a:defRPr sz="1400"/>
            </a:lvl1pPr>
          </a:lstStyle>
          <a:p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292771" y="4029392"/>
            <a:ext cx="2411915" cy="2411915"/>
          </a:xfrm>
          <a:prstGeom prst="teardrop">
            <a:avLst/>
          </a:prstGeom>
          <a:noFill/>
        </p:spPr>
        <p:txBody>
          <a:bodyPr/>
          <a:lstStyle>
            <a:lvl1pPr marL="0" indent="0" algn="r">
              <a:buNone/>
              <a:defRPr sz="1400"/>
            </a:lvl1pPr>
          </a:lstStyle>
          <a:p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12354-6CF5-43F9-824D-90E08BC26D4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7AB2E5C-90A2-412C-8BB7-9E117E6D8540}" type="datetime1">
              <a:rPr lang="en-GB" smtClean="0"/>
              <a:pPr/>
              <a:t>16/03/2021</a:t>
            </a:fld>
            <a:endParaRPr lang="en-GB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90538"/>
            <a:ext cx="12192000" cy="86943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820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439075" y="6490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12354-6CF5-43F9-824D-90E08BC26D4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0" y="64806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2E5C-90A2-412C-8BB7-9E117E6D8540}" type="datetime1">
              <a:rPr lang="en-GB" smtClean="0"/>
              <a:pPr/>
              <a:t>16/03/2021</a:t>
            </a:fld>
            <a:endParaRPr lang="en-GB" dirty="0"/>
          </a:p>
        </p:txBody>
      </p: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292309" y="0"/>
            <a:ext cx="8237096" cy="869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609600" y="1289154"/>
            <a:ext cx="10972800" cy="483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Click to edit Master text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Fifth level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45D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7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9" r:id="rId2"/>
    <p:sldLayoutId id="2147483680" r:id="rId3"/>
    <p:sldLayoutId id="2147483663" r:id="rId4"/>
  </p:sldLayoutIdLst>
  <p:transition spd="med"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rgbClr val="F8F8F8"/>
          </a:solidFill>
          <a:latin typeface="+mn-lt"/>
          <a:ea typeface="+mj-ea"/>
          <a:cs typeface="+mj-cs"/>
        </a:defRPr>
      </a:lvl1pPr>
    </p:titleStyle>
    <p:bodyStyle>
      <a:lvl1pPr marL="342900" marR="0" indent="-34290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marR="0" indent="-28575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439075" y="6490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12354-6CF5-43F9-824D-90E08BC26D4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0" y="64806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2E5C-90A2-412C-8BB7-9E117E6D8540}" type="datetime1">
              <a:rPr lang="en-GB" smtClean="0"/>
              <a:pPr/>
              <a:t>16/03/2021</a:t>
            </a:fld>
            <a:endParaRPr lang="en-GB" dirty="0"/>
          </a:p>
        </p:txBody>
      </p: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292309" y="0"/>
            <a:ext cx="8237096" cy="869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609600" y="1289154"/>
            <a:ext cx="10972800" cy="483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Click to edit Master text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Fifth level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45D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7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2" r:id="rId2"/>
    <p:sldLayoutId id="2147483683" r:id="rId3"/>
    <p:sldLayoutId id="2147483684" r:id="rId4"/>
    <p:sldLayoutId id="2147483685" r:id="rId5"/>
  </p:sldLayoutIdLst>
  <p:transition spd="med"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rgbClr val="F8F8F8"/>
          </a:solidFill>
          <a:latin typeface="+mn-lt"/>
          <a:ea typeface="+mj-ea"/>
          <a:cs typeface="+mj-cs"/>
        </a:defRPr>
      </a:lvl1pPr>
    </p:titleStyle>
    <p:bodyStyle>
      <a:lvl1pPr marL="342900" marR="0" indent="-34290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marR="0" indent="-28575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439075" y="64904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12354-6CF5-43F9-824D-90E08BC26D4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0" y="64806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2E5C-90A2-412C-8BB7-9E117E6D8540}" type="datetime1">
              <a:rPr lang="en-GB" smtClean="0"/>
              <a:pPr/>
              <a:t>16/03/2021</a:t>
            </a:fld>
            <a:endParaRPr lang="en-GB" dirty="0"/>
          </a:p>
        </p:txBody>
      </p: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292309" y="0"/>
            <a:ext cx="8237096" cy="869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609600" y="1289154"/>
            <a:ext cx="10972800" cy="483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Click to edit Master text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Third level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Fourth level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45D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Fifth level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45D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7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3" r:id="rId2"/>
    <p:sldLayoutId id="2147483688" r:id="rId3"/>
    <p:sldLayoutId id="2147483689" r:id="rId4"/>
    <p:sldLayoutId id="2147483690" r:id="rId5"/>
  </p:sldLayoutIdLst>
  <p:transition spd="med"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rgbClr val="F8F8F8"/>
          </a:solidFill>
          <a:latin typeface="+mn-lt"/>
          <a:ea typeface="+mj-ea"/>
          <a:cs typeface="+mj-cs"/>
        </a:defRPr>
      </a:lvl1pPr>
    </p:titleStyle>
    <p:bodyStyle>
      <a:lvl1pPr marL="342900" marR="0" indent="-34290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marR="0" indent="-28575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7AC143"/>
        </a:buClr>
        <a:buSzTx/>
        <a:buFont typeface="Arial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emf"/><Relationship Id="rId4" Type="http://schemas.openxmlformats.org/officeDocument/2006/relationships/image" Target="../media/image19.png"/><Relationship Id="rId9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new-style_widescreen_front-cover_Print-friendl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769376" y="2604602"/>
            <a:ext cx="7434943" cy="722040"/>
          </a:xfrm>
          <a:prstGeom prst="rect">
            <a:avLst/>
          </a:prstGeom>
        </p:spPr>
        <p:txBody>
          <a:bodyPr vert="horz" lIns="0" tIns="0" rIns="9144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How does electricity work?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Building electrical circuits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Lesson 2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769376" y="4203915"/>
            <a:ext cx="7434943" cy="7220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CBBCB7-1F98-E24C-81EE-A6613C7AA609}"/>
              </a:ext>
            </a:extLst>
          </p:cNvPr>
          <p:cNvCxnSpPr/>
          <p:nvPr/>
        </p:nvCxnSpPr>
        <p:spPr>
          <a:xfrm>
            <a:off x="769376" y="3892378"/>
            <a:ext cx="2369240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have we learnt today?</a:t>
            </a:r>
          </a:p>
        </p:txBody>
      </p:sp>
      <p:sp>
        <p:nvSpPr>
          <p:cNvPr id="53" name="Teardrop 52">
            <a:extLst>
              <a:ext uri="{FF2B5EF4-FFF2-40B4-BE49-F238E27FC236}">
                <a16:creationId xmlns:a16="http://schemas.microsoft.com/office/drawing/2014/main" id="{FB47424D-163B-7340-82C2-733C44E6215D}"/>
              </a:ext>
            </a:extLst>
          </p:cNvPr>
          <p:cNvSpPr/>
          <p:nvPr/>
        </p:nvSpPr>
        <p:spPr>
          <a:xfrm rot="10800000">
            <a:off x="0" y="869429"/>
            <a:ext cx="5988570" cy="5988570"/>
          </a:xfrm>
          <a:prstGeom prst="teardrop">
            <a:avLst/>
          </a:pr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Teardrop 104">
            <a:extLst>
              <a:ext uri="{FF2B5EF4-FFF2-40B4-BE49-F238E27FC236}">
                <a16:creationId xmlns:a16="http://schemas.microsoft.com/office/drawing/2014/main" id="{2F840E1C-9471-E541-8F15-17562BD3079A}"/>
              </a:ext>
            </a:extLst>
          </p:cNvPr>
          <p:cNvSpPr/>
          <p:nvPr/>
        </p:nvSpPr>
        <p:spPr>
          <a:xfrm rot="10800000">
            <a:off x="2504280" y="1975833"/>
            <a:ext cx="4882167" cy="4882167"/>
          </a:xfrm>
          <a:prstGeom prst="teardrop">
            <a:avLst/>
          </a:prstGeom>
          <a:solidFill>
            <a:schemeClr val="accent1">
              <a:alpha val="2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830535-C00B-B14D-BFEC-2D2AE0BEFCA2}"/>
              </a:ext>
            </a:extLst>
          </p:cNvPr>
          <p:cNvSpPr txBox="1"/>
          <p:nvPr/>
        </p:nvSpPr>
        <p:spPr>
          <a:xfrm>
            <a:off x="531874" y="1975833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Which four things can electricity be turned into into?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4F5D01-AE86-1048-BFA5-3C7D834D173E}"/>
              </a:ext>
            </a:extLst>
          </p:cNvPr>
          <p:cNvSpPr txBox="1"/>
          <p:nvPr/>
        </p:nvSpPr>
        <p:spPr>
          <a:xfrm>
            <a:off x="1008952" y="2528978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Heat, light, movement and sound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45D42-60C8-E34B-9DEA-10BF769D3D86}"/>
              </a:ext>
            </a:extLst>
          </p:cNvPr>
          <p:cNvSpPr txBox="1"/>
          <p:nvPr/>
        </p:nvSpPr>
        <p:spPr>
          <a:xfrm>
            <a:off x="531874" y="3082123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For something to work using electricity, you need to make a…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CF81B-C015-4A4B-BF1B-B125156E197D}"/>
              </a:ext>
            </a:extLst>
          </p:cNvPr>
          <p:cNvSpPr txBox="1"/>
          <p:nvPr/>
        </p:nvSpPr>
        <p:spPr>
          <a:xfrm>
            <a:off x="1008952" y="3635268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Circuit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4E738E-909E-B04F-A44F-2135317DB40D}"/>
              </a:ext>
            </a:extLst>
          </p:cNvPr>
          <p:cNvSpPr txBox="1"/>
          <p:nvPr/>
        </p:nvSpPr>
        <p:spPr>
          <a:xfrm>
            <a:off x="531874" y="4188413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For a bulb to light up, a circuit needs to be…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B3080-804A-8C4D-838A-F596D9A992C4}"/>
              </a:ext>
            </a:extLst>
          </p:cNvPr>
          <p:cNvSpPr txBox="1"/>
          <p:nvPr/>
        </p:nvSpPr>
        <p:spPr>
          <a:xfrm>
            <a:off x="1008952" y="4741558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Unbroken 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GB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complete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72F6B-AD27-AC4D-AC58-ADE6304466CE}"/>
              </a:ext>
            </a:extLst>
          </p:cNvPr>
          <p:cNvSpPr txBox="1"/>
          <p:nvPr/>
        </p:nvSpPr>
        <p:spPr>
          <a:xfrm>
            <a:off x="531874" y="5294703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To draw a circuit, we use electrical…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4C9F05-1957-3E44-ABF4-0EE08F36207C}"/>
              </a:ext>
            </a:extLst>
          </p:cNvPr>
          <p:cNvSpPr txBox="1"/>
          <p:nvPr/>
        </p:nvSpPr>
        <p:spPr>
          <a:xfrm>
            <a:off x="1008952" y="5847851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Symbols</a:t>
            </a:r>
          </a:p>
        </p:txBody>
      </p:sp>
    </p:spTree>
    <p:extLst>
      <p:ext uri="{BB962C8B-B14F-4D97-AF65-F5344CB8AC3E}">
        <p14:creationId xmlns:p14="http://schemas.microsoft.com/office/powerpoint/2010/main" val="1223877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outcomes</a:t>
            </a:r>
          </a:p>
        </p:txBody>
      </p:sp>
      <p:sp>
        <p:nvSpPr>
          <p:cNvPr id="53" name="Teardrop 52">
            <a:extLst>
              <a:ext uri="{FF2B5EF4-FFF2-40B4-BE49-F238E27FC236}">
                <a16:creationId xmlns:a16="http://schemas.microsoft.com/office/drawing/2014/main" id="{FB47424D-163B-7340-82C2-733C44E6215D}"/>
              </a:ext>
            </a:extLst>
          </p:cNvPr>
          <p:cNvSpPr/>
          <p:nvPr/>
        </p:nvSpPr>
        <p:spPr>
          <a:xfrm rot="10800000">
            <a:off x="634393" y="1283855"/>
            <a:ext cx="4882166" cy="4882166"/>
          </a:xfrm>
          <a:prstGeom prst="teardrop">
            <a:avLst/>
          </a:pr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Teardrop 104">
            <a:extLst>
              <a:ext uri="{FF2B5EF4-FFF2-40B4-BE49-F238E27FC236}">
                <a16:creationId xmlns:a16="http://schemas.microsoft.com/office/drawing/2014/main" id="{2F840E1C-9471-E541-8F15-17562BD3079A}"/>
              </a:ext>
            </a:extLst>
          </p:cNvPr>
          <p:cNvSpPr/>
          <p:nvPr/>
        </p:nvSpPr>
        <p:spPr>
          <a:xfrm rot="10800000">
            <a:off x="1456848" y="1283855"/>
            <a:ext cx="4882167" cy="4882167"/>
          </a:xfrm>
          <a:prstGeom prst="teardrop">
            <a:avLst/>
          </a:prstGeom>
          <a:solidFill>
            <a:schemeClr val="accent1">
              <a:alpha val="2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766FC-6F86-E04C-9965-9B0C65FA2919}"/>
              </a:ext>
            </a:extLst>
          </p:cNvPr>
          <p:cNvSpPr txBox="1"/>
          <p:nvPr/>
        </p:nvSpPr>
        <p:spPr>
          <a:xfrm rot="16200000">
            <a:off x="-191009" y="3826235"/>
            <a:ext cx="286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We will be able to:</a:t>
            </a: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4FECA6F-75CF-AC43-B6E2-64A85997C528}"/>
              </a:ext>
            </a:extLst>
          </p:cNvPr>
          <p:cNvSpPr txBox="1"/>
          <p:nvPr/>
        </p:nvSpPr>
        <p:spPr>
          <a:xfrm>
            <a:off x="1918732" y="2711823"/>
            <a:ext cx="41572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Use electricity to make something heat or light up, move or make a noise</a:t>
            </a:r>
          </a:p>
          <a:p>
            <a:pPr lvl="0"/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Make a simple circuit</a:t>
            </a:r>
          </a:p>
          <a:p>
            <a:pPr marL="114300" lvl="0" indent="0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Draw a simple circuit using electrical symbols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169DBB9-6678-E541-BFB3-154F7A710200}"/>
              </a:ext>
            </a:extLst>
          </p:cNvPr>
          <p:cNvSpPr/>
          <p:nvPr/>
        </p:nvSpPr>
        <p:spPr>
          <a:xfrm>
            <a:off x="7203989" y="2810572"/>
            <a:ext cx="3954162" cy="1551363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39">
            <a:extLst>
              <a:ext uri="{FF2B5EF4-FFF2-40B4-BE49-F238E27FC236}">
                <a16:creationId xmlns:a16="http://schemas.microsoft.com/office/drawing/2014/main" id="{20A0BD14-B4B1-EF45-8876-B605E54756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34012" y="3063921"/>
            <a:ext cx="668492" cy="1044663"/>
            <a:chOff x="1137" y="606"/>
            <a:chExt cx="869" cy="1358"/>
          </a:xfrm>
          <a:solidFill>
            <a:srgbClr val="FFFFFF"/>
          </a:solidFill>
        </p:grpSpPr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id="{246CF930-E4C5-BC4B-97E2-3DF441206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" y="1022"/>
              <a:ext cx="385" cy="620"/>
            </a:xfrm>
            <a:custGeom>
              <a:avLst/>
              <a:gdLst>
                <a:gd name="T0" fmla="*/ 104 w 143"/>
                <a:gd name="T1" fmla="*/ 1 h 231"/>
                <a:gd name="T2" fmla="*/ 103 w 143"/>
                <a:gd name="T3" fmla="*/ 0 h 231"/>
                <a:gd name="T4" fmla="*/ 0 w 143"/>
                <a:gd name="T5" fmla="*/ 133 h 231"/>
                <a:gd name="T6" fmla="*/ 67 w 143"/>
                <a:gd name="T7" fmla="*/ 133 h 231"/>
                <a:gd name="T8" fmla="*/ 39 w 143"/>
                <a:gd name="T9" fmla="*/ 230 h 231"/>
                <a:gd name="T10" fmla="*/ 40 w 143"/>
                <a:gd name="T11" fmla="*/ 231 h 231"/>
                <a:gd name="T12" fmla="*/ 143 w 143"/>
                <a:gd name="T13" fmla="*/ 98 h 231"/>
                <a:gd name="T14" fmla="*/ 77 w 143"/>
                <a:gd name="T15" fmla="*/ 98 h 231"/>
                <a:gd name="T16" fmla="*/ 104 w 143"/>
                <a:gd name="T17" fmla="*/ 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31">
                  <a:moveTo>
                    <a:pt x="104" y="1"/>
                  </a:moveTo>
                  <a:cubicBezTo>
                    <a:pt x="104" y="0"/>
                    <a:pt x="104" y="0"/>
                    <a:pt x="103" y="0"/>
                  </a:cubicBezTo>
                  <a:cubicBezTo>
                    <a:pt x="69" y="44"/>
                    <a:pt x="35" y="88"/>
                    <a:pt x="0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57" y="166"/>
                    <a:pt x="48" y="198"/>
                    <a:pt x="39" y="230"/>
                  </a:cubicBezTo>
                  <a:cubicBezTo>
                    <a:pt x="39" y="230"/>
                    <a:pt x="40" y="231"/>
                    <a:pt x="40" y="231"/>
                  </a:cubicBezTo>
                  <a:cubicBezTo>
                    <a:pt x="74" y="187"/>
                    <a:pt x="108" y="143"/>
                    <a:pt x="143" y="98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86" y="65"/>
                    <a:pt x="95" y="33"/>
                    <a:pt x="10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id="{346A0208-399D-F141-8815-D75CCD1F4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" y="606"/>
              <a:ext cx="869" cy="1358"/>
            </a:xfrm>
            <a:custGeom>
              <a:avLst/>
              <a:gdLst>
                <a:gd name="T0" fmla="*/ 323 w 323"/>
                <a:gd name="T1" fmla="*/ 469 h 506"/>
                <a:gd name="T2" fmla="*/ 323 w 323"/>
                <a:gd name="T3" fmla="*/ 83 h 506"/>
                <a:gd name="T4" fmla="*/ 321 w 323"/>
                <a:gd name="T5" fmla="*/ 71 h 506"/>
                <a:gd name="T6" fmla="*/ 287 w 323"/>
                <a:gd name="T7" fmla="*/ 46 h 506"/>
                <a:gd name="T8" fmla="*/ 246 w 323"/>
                <a:gd name="T9" fmla="*/ 46 h 506"/>
                <a:gd name="T10" fmla="*/ 242 w 323"/>
                <a:gd name="T11" fmla="*/ 42 h 506"/>
                <a:gd name="T12" fmla="*/ 242 w 323"/>
                <a:gd name="T13" fmla="*/ 20 h 506"/>
                <a:gd name="T14" fmla="*/ 231 w 323"/>
                <a:gd name="T15" fmla="*/ 3 h 506"/>
                <a:gd name="T16" fmla="*/ 224 w 323"/>
                <a:gd name="T17" fmla="*/ 0 h 506"/>
                <a:gd name="T18" fmla="*/ 99 w 323"/>
                <a:gd name="T19" fmla="*/ 0 h 506"/>
                <a:gd name="T20" fmla="*/ 97 w 323"/>
                <a:gd name="T21" fmla="*/ 1 h 506"/>
                <a:gd name="T22" fmla="*/ 81 w 323"/>
                <a:gd name="T23" fmla="*/ 21 h 506"/>
                <a:gd name="T24" fmla="*/ 81 w 323"/>
                <a:gd name="T25" fmla="*/ 42 h 506"/>
                <a:gd name="T26" fmla="*/ 77 w 323"/>
                <a:gd name="T27" fmla="*/ 46 h 506"/>
                <a:gd name="T28" fmla="*/ 37 w 323"/>
                <a:gd name="T29" fmla="*/ 46 h 506"/>
                <a:gd name="T30" fmla="*/ 19 w 323"/>
                <a:gd name="T31" fmla="*/ 50 h 506"/>
                <a:gd name="T32" fmla="*/ 0 w 323"/>
                <a:gd name="T33" fmla="*/ 83 h 506"/>
                <a:gd name="T34" fmla="*/ 0 w 323"/>
                <a:gd name="T35" fmla="*/ 467 h 506"/>
                <a:gd name="T36" fmla="*/ 0 w 323"/>
                <a:gd name="T37" fmla="*/ 469 h 506"/>
                <a:gd name="T38" fmla="*/ 19 w 323"/>
                <a:gd name="T39" fmla="*/ 502 h 506"/>
                <a:gd name="T40" fmla="*/ 37 w 323"/>
                <a:gd name="T41" fmla="*/ 506 h 506"/>
                <a:gd name="T42" fmla="*/ 287 w 323"/>
                <a:gd name="T43" fmla="*/ 506 h 506"/>
                <a:gd name="T44" fmla="*/ 321 w 323"/>
                <a:gd name="T45" fmla="*/ 481 h 506"/>
                <a:gd name="T46" fmla="*/ 323 w 323"/>
                <a:gd name="T47" fmla="*/ 469 h 506"/>
                <a:gd name="T48" fmla="*/ 287 w 323"/>
                <a:gd name="T49" fmla="*/ 471 h 506"/>
                <a:gd name="T50" fmla="*/ 285 w 323"/>
                <a:gd name="T51" fmla="*/ 471 h 506"/>
                <a:gd name="T52" fmla="*/ 209 w 323"/>
                <a:gd name="T53" fmla="*/ 471 h 506"/>
                <a:gd name="T54" fmla="*/ 39 w 323"/>
                <a:gd name="T55" fmla="*/ 471 h 506"/>
                <a:gd name="T56" fmla="*/ 36 w 323"/>
                <a:gd name="T57" fmla="*/ 471 h 506"/>
                <a:gd name="T58" fmla="*/ 36 w 323"/>
                <a:gd name="T59" fmla="*/ 427 h 506"/>
                <a:gd name="T60" fmla="*/ 36 w 323"/>
                <a:gd name="T61" fmla="*/ 84 h 506"/>
                <a:gd name="T62" fmla="*/ 36 w 323"/>
                <a:gd name="T63" fmla="*/ 82 h 506"/>
                <a:gd name="T64" fmla="*/ 38 w 323"/>
                <a:gd name="T65" fmla="*/ 81 h 506"/>
                <a:gd name="T66" fmla="*/ 285 w 323"/>
                <a:gd name="T67" fmla="*/ 81 h 506"/>
                <a:gd name="T68" fmla="*/ 287 w 323"/>
                <a:gd name="T69" fmla="*/ 82 h 506"/>
                <a:gd name="T70" fmla="*/ 287 w 323"/>
                <a:gd name="T71" fmla="*/ 83 h 506"/>
                <a:gd name="T72" fmla="*/ 287 w 323"/>
                <a:gd name="T73" fmla="*/ 469 h 506"/>
                <a:gd name="T74" fmla="*/ 287 w 323"/>
                <a:gd name="T75" fmla="*/ 47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3" h="506">
                  <a:moveTo>
                    <a:pt x="323" y="469"/>
                  </a:moveTo>
                  <a:cubicBezTo>
                    <a:pt x="323" y="341"/>
                    <a:pt x="323" y="212"/>
                    <a:pt x="323" y="83"/>
                  </a:cubicBezTo>
                  <a:cubicBezTo>
                    <a:pt x="323" y="79"/>
                    <a:pt x="322" y="75"/>
                    <a:pt x="321" y="71"/>
                  </a:cubicBezTo>
                  <a:cubicBezTo>
                    <a:pt x="317" y="55"/>
                    <a:pt x="304" y="46"/>
                    <a:pt x="287" y="46"/>
                  </a:cubicBezTo>
                  <a:cubicBezTo>
                    <a:pt x="273" y="46"/>
                    <a:pt x="260" y="46"/>
                    <a:pt x="246" y="46"/>
                  </a:cubicBezTo>
                  <a:cubicBezTo>
                    <a:pt x="243" y="46"/>
                    <a:pt x="242" y="45"/>
                    <a:pt x="242" y="42"/>
                  </a:cubicBezTo>
                  <a:cubicBezTo>
                    <a:pt x="242" y="34"/>
                    <a:pt x="242" y="27"/>
                    <a:pt x="242" y="20"/>
                  </a:cubicBezTo>
                  <a:cubicBezTo>
                    <a:pt x="241" y="13"/>
                    <a:pt x="237" y="7"/>
                    <a:pt x="231" y="3"/>
                  </a:cubicBezTo>
                  <a:cubicBezTo>
                    <a:pt x="229" y="2"/>
                    <a:pt x="226" y="1"/>
                    <a:pt x="224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8" y="0"/>
                    <a:pt x="98" y="1"/>
                    <a:pt x="97" y="1"/>
                  </a:cubicBezTo>
                  <a:cubicBezTo>
                    <a:pt x="87" y="5"/>
                    <a:pt x="82" y="11"/>
                    <a:pt x="81" y="21"/>
                  </a:cubicBezTo>
                  <a:cubicBezTo>
                    <a:pt x="81" y="28"/>
                    <a:pt x="81" y="35"/>
                    <a:pt x="81" y="42"/>
                  </a:cubicBezTo>
                  <a:cubicBezTo>
                    <a:pt x="81" y="45"/>
                    <a:pt x="80" y="46"/>
                    <a:pt x="77" y="46"/>
                  </a:cubicBezTo>
                  <a:cubicBezTo>
                    <a:pt x="64" y="46"/>
                    <a:pt x="50" y="45"/>
                    <a:pt x="37" y="46"/>
                  </a:cubicBezTo>
                  <a:cubicBezTo>
                    <a:pt x="31" y="46"/>
                    <a:pt x="25" y="47"/>
                    <a:pt x="19" y="50"/>
                  </a:cubicBezTo>
                  <a:cubicBezTo>
                    <a:pt x="6" y="57"/>
                    <a:pt x="0" y="68"/>
                    <a:pt x="0" y="83"/>
                  </a:cubicBezTo>
                  <a:cubicBezTo>
                    <a:pt x="0" y="211"/>
                    <a:pt x="0" y="339"/>
                    <a:pt x="0" y="467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0" y="484"/>
                    <a:pt x="6" y="495"/>
                    <a:pt x="19" y="502"/>
                  </a:cubicBezTo>
                  <a:cubicBezTo>
                    <a:pt x="25" y="505"/>
                    <a:pt x="31" y="506"/>
                    <a:pt x="37" y="506"/>
                  </a:cubicBezTo>
                  <a:cubicBezTo>
                    <a:pt x="287" y="506"/>
                    <a:pt x="287" y="506"/>
                    <a:pt x="287" y="506"/>
                  </a:cubicBezTo>
                  <a:cubicBezTo>
                    <a:pt x="304" y="506"/>
                    <a:pt x="317" y="497"/>
                    <a:pt x="321" y="481"/>
                  </a:cubicBezTo>
                  <a:cubicBezTo>
                    <a:pt x="323" y="477"/>
                    <a:pt x="323" y="473"/>
                    <a:pt x="323" y="469"/>
                  </a:cubicBezTo>
                  <a:close/>
                  <a:moveTo>
                    <a:pt x="287" y="471"/>
                  </a:moveTo>
                  <a:cubicBezTo>
                    <a:pt x="287" y="471"/>
                    <a:pt x="286" y="471"/>
                    <a:pt x="285" y="471"/>
                  </a:cubicBezTo>
                  <a:cubicBezTo>
                    <a:pt x="209" y="471"/>
                    <a:pt x="209" y="471"/>
                    <a:pt x="209" y="471"/>
                  </a:cubicBezTo>
                  <a:cubicBezTo>
                    <a:pt x="152" y="471"/>
                    <a:pt x="95" y="471"/>
                    <a:pt x="39" y="471"/>
                  </a:cubicBezTo>
                  <a:cubicBezTo>
                    <a:pt x="38" y="471"/>
                    <a:pt x="37" y="471"/>
                    <a:pt x="36" y="471"/>
                  </a:cubicBezTo>
                  <a:cubicBezTo>
                    <a:pt x="36" y="470"/>
                    <a:pt x="36" y="427"/>
                    <a:pt x="36" y="427"/>
                  </a:cubicBezTo>
                  <a:cubicBezTo>
                    <a:pt x="36" y="84"/>
                    <a:pt x="36" y="84"/>
                    <a:pt x="36" y="84"/>
                  </a:cubicBezTo>
                  <a:cubicBezTo>
                    <a:pt x="36" y="83"/>
                    <a:pt x="36" y="82"/>
                    <a:pt x="36" y="82"/>
                  </a:cubicBezTo>
                  <a:cubicBezTo>
                    <a:pt x="37" y="81"/>
                    <a:pt x="37" y="81"/>
                    <a:pt x="38" y="81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6" y="81"/>
                    <a:pt x="287" y="81"/>
                    <a:pt x="287" y="82"/>
                  </a:cubicBezTo>
                  <a:cubicBezTo>
                    <a:pt x="287" y="82"/>
                    <a:pt x="287" y="82"/>
                    <a:pt x="287" y="83"/>
                  </a:cubicBezTo>
                  <a:cubicBezTo>
                    <a:pt x="287" y="212"/>
                    <a:pt x="287" y="340"/>
                    <a:pt x="287" y="469"/>
                  </a:cubicBezTo>
                  <a:cubicBezTo>
                    <a:pt x="287" y="470"/>
                    <a:pt x="287" y="470"/>
                    <a:pt x="287" y="4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641ED7-72E0-064A-BC59-999E1F5BA8B2}"/>
              </a:ext>
            </a:extLst>
          </p:cNvPr>
          <p:cNvGrpSpPr/>
          <p:nvPr/>
        </p:nvGrpSpPr>
        <p:grpSpPr>
          <a:xfrm>
            <a:off x="1380714" y="2811041"/>
            <a:ext cx="518400" cy="518400"/>
            <a:chOff x="6411518" y="1571387"/>
            <a:chExt cx="518400" cy="5184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CF95810-CC61-1F4B-8473-D3C8BB8B3536}"/>
                </a:ext>
              </a:extLst>
            </p:cNvPr>
            <p:cNvSpPr/>
            <p:nvPr/>
          </p:nvSpPr>
          <p:spPr>
            <a:xfrm>
              <a:off x="6413318" y="1573187"/>
              <a:ext cx="514800" cy="51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31766C-AD06-5243-B8CC-988D66781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518" y="1571387"/>
              <a:ext cx="518400" cy="5184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4B65F8-5C8B-9A48-B225-68647D613CAB}"/>
              </a:ext>
            </a:extLst>
          </p:cNvPr>
          <p:cNvGrpSpPr/>
          <p:nvPr/>
        </p:nvGrpSpPr>
        <p:grpSpPr>
          <a:xfrm>
            <a:off x="1384715" y="3593809"/>
            <a:ext cx="518400" cy="518400"/>
            <a:chOff x="6411518" y="1571387"/>
            <a:chExt cx="518400" cy="5184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9DFFBBF-2FC3-5A4F-89EC-D3EDC6324DE8}"/>
                </a:ext>
              </a:extLst>
            </p:cNvPr>
            <p:cNvSpPr/>
            <p:nvPr/>
          </p:nvSpPr>
          <p:spPr>
            <a:xfrm>
              <a:off x="6413318" y="1573187"/>
              <a:ext cx="514800" cy="51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D59AEC3-7A8F-B749-89E2-4099365DB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518" y="1571387"/>
              <a:ext cx="518400" cy="5184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09D220-1387-B54F-B108-4EA30E93CCBA}"/>
              </a:ext>
            </a:extLst>
          </p:cNvPr>
          <p:cNvGrpSpPr/>
          <p:nvPr/>
        </p:nvGrpSpPr>
        <p:grpSpPr>
          <a:xfrm>
            <a:off x="1378914" y="4337523"/>
            <a:ext cx="518400" cy="518400"/>
            <a:chOff x="6411518" y="1571387"/>
            <a:chExt cx="518400" cy="5184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B111146-93AC-2041-9565-C19D25EC5181}"/>
                </a:ext>
              </a:extLst>
            </p:cNvPr>
            <p:cNvSpPr/>
            <p:nvPr/>
          </p:nvSpPr>
          <p:spPr>
            <a:xfrm>
              <a:off x="6413318" y="1573187"/>
              <a:ext cx="514800" cy="51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2B94D58-3F43-144C-9D00-31B6970F6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518" y="1571387"/>
              <a:ext cx="518400" cy="5184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C34D34-0BCB-0A40-9895-891529AF3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567783" y="3048051"/>
            <a:ext cx="636197" cy="99670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8F44D24-AB15-1345-8345-45EE83F92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564" y="3003509"/>
            <a:ext cx="926450" cy="10892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Recap: What do you know about electricity?</a:t>
            </a:r>
          </a:p>
        </p:txBody>
      </p:sp>
      <p:sp>
        <p:nvSpPr>
          <p:cNvPr id="29" name="Teardrop 28">
            <a:extLst>
              <a:ext uri="{FF2B5EF4-FFF2-40B4-BE49-F238E27FC236}">
                <a16:creationId xmlns:a16="http://schemas.microsoft.com/office/drawing/2014/main" id="{C6AC7368-209A-1D47-96B1-331285B9EAC8}"/>
              </a:ext>
            </a:extLst>
          </p:cNvPr>
          <p:cNvSpPr/>
          <p:nvPr/>
        </p:nvSpPr>
        <p:spPr>
          <a:xfrm rot="10800000">
            <a:off x="0" y="869429"/>
            <a:ext cx="5988570" cy="5988570"/>
          </a:xfrm>
          <a:prstGeom prst="teardrop">
            <a:avLst/>
          </a:pr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ardrop 29">
            <a:extLst>
              <a:ext uri="{FF2B5EF4-FFF2-40B4-BE49-F238E27FC236}">
                <a16:creationId xmlns:a16="http://schemas.microsoft.com/office/drawing/2014/main" id="{7DC23E94-8709-2847-B0CE-B9DF3BC2F68F}"/>
              </a:ext>
            </a:extLst>
          </p:cNvPr>
          <p:cNvSpPr/>
          <p:nvPr/>
        </p:nvSpPr>
        <p:spPr>
          <a:xfrm rot="10800000">
            <a:off x="2504280" y="1975833"/>
            <a:ext cx="4882167" cy="4882167"/>
          </a:xfrm>
          <a:prstGeom prst="teardrop">
            <a:avLst/>
          </a:prstGeom>
          <a:solidFill>
            <a:schemeClr val="accent1">
              <a:alpha val="2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3CE3AD-FA04-9945-89D4-1DBD6DF00B55}"/>
              </a:ext>
            </a:extLst>
          </p:cNvPr>
          <p:cNvSpPr txBox="1"/>
          <p:nvPr/>
        </p:nvSpPr>
        <p:spPr>
          <a:xfrm>
            <a:off x="860744" y="1975833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Name three everyday things/things in this room which use electricity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2C06C-6332-9A4A-917B-FBA7850E580A}"/>
              </a:ext>
            </a:extLst>
          </p:cNvPr>
          <p:cNvSpPr txBox="1"/>
          <p:nvPr/>
        </p:nvSpPr>
        <p:spPr>
          <a:xfrm>
            <a:off x="860744" y="2643292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How do we know if something uses electricity?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7ABC45-B8AD-C149-85F4-E82B712B6F71}"/>
              </a:ext>
            </a:extLst>
          </p:cNvPr>
          <p:cNvSpPr txBox="1"/>
          <p:nvPr/>
        </p:nvSpPr>
        <p:spPr>
          <a:xfrm>
            <a:off x="860744" y="3310751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What is the difference between mains electricity and batteries?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105457-8C83-214B-A5DE-922B7B1C0948}"/>
              </a:ext>
            </a:extLst>
          </p:cNvPr>
          <p:cNvSpPr txBox="1"/>
          <p:nvPr/>
        </p:nvSpPr>
        <p:spPr>
          <a:xfrm>
            <a:off x="860744" y="3978210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What are three ways of staying safe around electricity indoors?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D918CB-14BB-FB42-9971-6AF9422380AB}"/>
              </a:ext>
            </a:extLst>
          </p:cNvPr>
          <p:cNvSpPr txBox="1"/>
          <p:nvPr/>
        </p:nvSpPr>
        <p:spPr>
          <a:xfrm>
            <a:off x="860744" y="4645669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What are two ways of staying safe around electricity outdoors?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66A544-AA41-0E4E-BEA6-90C0F127C48A}"/>
              </a:ext>
            </a:extLst>
          </p:cNvPr>
          <p:cNvSpPr txBox="1"/>
          <p:nvPr/>
        </p:nvSpPr>
        <p:spPr>
          <a:xfrm>
            <a:off x="860744" y="5313129"/>
            <a:ext cx="8826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What four things can electricity be turned into?</a:t>
            </a:r>
          </a:p>
        </p:txBody>
      </p:sp>
    </p:spTree>
    <p:extLst>
      <p:ext uri="{BB962C8B-B14F-4D97-AF65-F5344CB8AC3E}">
        <p14:creationId xmlns:p14="http://schemas.microsoft.com/office/powerpoint/2010/main" val="3911018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electricity make things work?</a:t>
            </a:r>
          </a:p>
        </p:txBody>
      </p:sp>
      <p:sp>
        <p:nvSpPr>
          <p:cNvPr id="53" name="Teardrop 52">
            <a:extLst>
              <a:ext uri="{FF2B5EF4-FFF2-40B4-BE49-F238E27FC236}">
                <a16:creationId xmlns:a16="http://schemas.microsoft.com/office/drawing/2014/main" id="{FB47424D-163B-7340-82C2-733C44E6215D}"/>
              </a:ext>
            </a:extLst>
          </p:cNvPr>
          <p:cNvSpPr/>
          <p:nvPr/>
        </p:nvSpPr>
        <p:spPr>
          <a:xfrm rot="10800000">
            <a:off x="0" y="869429"/>
            <a:ext cx="5988570" cy="5988570"/>
          </a:xfrm>
          <a:prstGeom prst="teardrop">
            <a:avLst/>
          </a:pr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Teardrop 104">
            <a:extLst>
              <a:ext uri="{FF2B5EF4-FFF2-40B4-BE49-F238E27FC236}">
                <a16:creationId xmlns:a16="http://schemas.microsoft.com/office/drawing/2014/main" id="{2F840E1C-9471-E541-8F15-17562BD3079A}"/>
              </a:ext>
            </a:extLst>
          </p:cNvPr>
          <p:cNvSpPr/>
          <p:nvPr/>
        </p:nvSpPr>
        <p:spPr>
          <a:xfrm rot="10800000">
            <a:off x="2504280" y="1975833"/>
            <a:ext cx="4882167" cy="4882167"/>
          </a:xfrm>
          <a:prstGeom prst="teardrop">
            <a:avLst/>
          </a:prstGeom>
          <a:solidFill>
            <a:schemeClr val="accent1">
              <a:alpha val="2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169DBB9-6678-E541-BFB3-154F7A710200}"/>
              </a:ext>
            </a:extLst>
          </p:cNvPr>
          <p:cNvSpPr/>
          <p:nvPr/>
        </p:nvSpPr>
        <p:spPr>
          <a:xfrm>
            <a:off x="508883" y="2037403"/>
            <a:ext cx="4409106" cy="3791189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8E516-0720-C048-9967-A55352CF8666}"/>
              </a:ext>
            </a:extLst>
          </p:cNvPr>
          <p:cNvSpPr txBox="1"/>
          <p:nvPr/>
        </p:nvSpPr>
        <p:spPr>
          <a:xfrm>
            <a:off x="292309" y="1206407"/>
            <a:ext cx="7819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Remember: </a:t>
            </a: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electricity can be turned into:</a:t>
            </a: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ardrop 32">
            <a:extLst>
              <a:ext uri="{FF2B5EF4-FFF2-40B4-BE49-F238E27FC236}">
                <a16:creationId xmlns:a16="http://schemas.microsoft.com/office/drawing/2014/main" id="{7DC023DE-EA40-C142-9CC6-32BC17EB617D}"/>
              </a:ext>
            </a:extLst>
          </p:cNvPr>
          <p:cNvSpPr/>
          <p:nvPr/>
        </p:nvSpPr>
        <p:spPr>
          <a:xfrm rot="10800000">
            <a:off x="9348879" y="3710960"/>
            <a:ext cx="2544318" cy="2544318"/>
          </a:xfrm>
          <a:prstGeom prst="teardrop">
            <a:avLst/>
          </a:pr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DFA390-B46F-F449-9CFF-9C93488EFB2D}"/>
              </a:ext>
            </a:extLst>
          </p:cNvPr>
          <p:cNvSpPr txBox="1"/>
          <p:nvPr/>
        </p:nvSpPr>
        <p:spPr>
          <a:xfrm>
            <a:off x="9653252" y="4279660"/>
            <a:ext cx="1970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think of an example for each one of these?</a:t>
            </a: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281610-828C-404B-AFC5-B36DA188C66C}"/>
              </a:ext>
            </a:extLst>
          </p:cNvPr>
          <p:cNvSpPr txBox="1"/>
          <p:nvPr/>
        </p:nvSpPr>
        <p:spPr>
          <a:xfrm>
            <a:off x="644734" y="2372918"/>
            <a:ext cx="34147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	Heat</a:t>
            </a:r>
          </a:p>
          <a:p>
            <a:pPr>
              <a:lnSpc>
                <a:spcPct val="200000"/>
              </a:lnSpc>
            </a:pP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	Light</a:t>
            </a:r>
          </a:p>
          <a:p>
            <a:pPr>
              <a:lnSpc>
                <a:spcPct val="200000"/>
              </a:lnSpc>
            </a:pP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	Sound</a:t>
            </a:r>
          </a:p>
          <a:p>
            <a:pPr>
              <a:lnSpc>
                <a:spcPct val="200000"/>
              </a:lnSpc>
            </a:pP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	Movement</a:t>
            </a: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CA15729-BD24-AF4F-9262-EDB83543A469}"/>
              </a:ext>
            </a:extLst>
          </p:cNvPr>
          <p:cNvGrpSpPr/>
          <p:nvPr/>
        </p:nvGrpSpPr>
        <p:grpSpPr>
          <a:xfrm>
            <a:off x="814259" y="2609201"/>
            <a:ext cx="518400" cy="518400"/>
            <a:chOff x="6411518" y="1571387"/>
            <a:chExt cx="518400" cy="51840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B9F519A-E496-9A4D-9170-90A86532548B}"/>
                </a:ext>
              </a:extLst>
            </p:cNvPr>
            <p:cNvSpPr/>
            <p:nvPr/>
          </p:nvSpPr>
          <p:spPr>
            <a:xfrm>
              <a:off x="6413318" y="1573187"/>
              <a:ext cx="514800" cy="51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9CC05D1-59AB-784A-A06D-0FB66DC4D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518" y="1571387"/>
              <a:ext cx="518400" cy="51840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C11E26-598D-E949-A053-56F7AF9022AC}"/>
              </a:ext>
            </a:extLst>
          </p:cNvPr>
          <p:cNvGrpSpPr/>
          <p:nvPr/>
        </p:nvGrpSpPr>
        <p:grpSpPr>
          <a:xfrm>
            <a:off x="818260" y="3341219"/>
            <a:ext cx="518400" cy="518400"/>
            <a:chOff x="6411518" y="1571387"/>
            <a:chExt cx="518400" cy="51840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3A3884D-EC2C-094C-B503-EA594B048651}"/>
                </a:ext>
              </a:extLst>
            </p:cNvPr>
            <p:cNvSpPr/>
            <p:nvPr/>
          </p:nvSpPr>
          <p:spPr>
            <a:xfrm>
              <a:off x="6413318" y="1573187"/>
              <a:ext cx="514800" cy="51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CFCF996-8FC2-8042-A3A6-667808C95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518" y="1571387"/>
              <a:ext cx="518400" cy="5184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AA90FDE-4685-C542-BBFB-D0D7107D6B38}"/>
              </a:ext>
            </a:extLst>
          </p:cNvPr>
          <p:cNvGrpSpPr/>
          <p:nvPr/>
        </p:nvGrpSpPr>
        <p:grpSpPr>
          <a:xfrm>
            <a:off x="812459" y="4073237"/>
            <a:ext cx="518400" cy="518400"/>
            <a:chOff x="6411518" y="1571387"/>
            <a:chExt cx="518400" cy="5184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3A24D3D-55C6-E340-A25A-D2B9C37D454B}"/>
                </a:ext>
              </a:extLst>
            </p:cNvPr>
            <p:cNvSpPr/>
            <p:nvPr/>
          </p:nvSpPr>
          <p:spPr>
            <a:xfrm>
              <a:off x="6413318" y="1573187"/>
              <a:ext cx="514800" cy="51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A25A28F-7CCA-414F-9D43-54F22151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518" y="1571387"/>
              <a:ext cx="518400" cy="5184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8F31C00-9557-6045-ABFD-68B2A8E51A34}"/>
              </a:ext>
            </a:extLst>
          </p:cNvPr>
          <p:cNvGrpSpPr/>
          <p:nvPr/>
        </p:nvGrpSpPr>
        <p:grpSpPr>
          <a:xfrm>
            <a:off x="818260" y="4805255"/>
            <a:ext cx="518400" cy="518400"/>
            <a:chOff x="6411518" y="1571387"/>
            <a:chExt cx="518400" cy="5184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D0D8020-FFCF-8443-AD60-3D480E62ED98}"/>
                </a:ext>
              </a:extLst>
            </p:cNvPr>
            <p:cNvSpPr/>
            <p:nvPr/>
          </p:nvSpPr>
          <p:spPr>
            <a:xfrm>
              <a:off x="6413318" y="1573187"/>
              <a:ext cx="514800" cy="51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45246B6-25B3-FE40-8D0E-EA6D51655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518" y="1571387"/>
              <a:ext cx="518400" cy="51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68705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 an electrical circuit</a:t>
            </a:r>
          </a:p>
        </p:txBody>
      </p:sp>
      <p:sp>
        <p:nvSpPr>
          <p:cNvPr id="53" name="Teardrop 52">
            <a:extLst>
              <a:ext uri="{FF2B5EF4-FFF2-40B4-BE49-F238E27FC236}">
                <a16:creationId xmlns:a16="http://schemas.microsoft.com/office/drawing/2014/main" id="{FB47424D-163B-7340-82C2-733C44E6215D}"/>
              </a:ext>
            </a:extLst>
          </p:cNvPr>
          <p:cNvSpPr/>
          <p:nvPr/>
        </p:nvSpPr>
        <p:spPr>
          <a:xfrm rot="10800000">
            <a:off x="0" y="869429"/>
            <a:ext cx="5988570" cy="5988570"/>
          </a:xfrm>
          <a:prstGeom prst="teardrop">
            <a:avLst/>
          </a:pr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Teardrop 104">
            <a:extLst>
              <a:ext uri="{FF2B5EF4-FFF2-40B4-BE49-F238E27FC236}">
                <a16:creationId xmlns:a16="http://schemas.microsoft.com/office/drawing/2014/main" id="{2F840E1C-9471-E541-8F15-17562BD3079A}"/>
              </a:ext>
            </a:extLst>
          </p:cNvPr>
          <p:cNvSpPr/>
          <p:nvPr/>
        </p:nvSpPr>
        <p:spPr>
          <a:xfrm rot="10800000">
            <a:off x="2504280" y="1975833"/>
            <a:ext cx="4882167" cy="4882167"/>
          </a:xfrm>
          <a:prstGeom prst="teardrop">
            <a:avLst/>
          </a:prstGeom>
          <a:solidFill>
            <a:schemeClr val="accent1">
              <a:alpha val="2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4CB9E-61EB-F147-981B-00AA5FABF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476" y="3842980"/>
            <a:ext cx="1152771" cy="604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603945-50BE-5D46-BD98-7ABFE16D77A3}"/>
              </a:ext>
            </a:extLst>
          </p:cNvPr>
          <p:cNvSpPr txBox="1"/>
          <p:nvPr/>
        </p:nvSpPr>
        <p:spPr>
          <a:xfrm>
            <a:off x="3203430" y="3878281"/>
            <a:ext cx="25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Buzzer</a:t>
            </a:r>
            <a:endParaRPr lang="en-US" sz="2400" dirty="0"/>
          </a:p>
        </p:txBody>
      </p:sp>
      <p:grpSp>
        <p:nvGrpSpPr>
          <p:cNvPr id="30" name="Group 39">
            <a:extLst>
              <a:ext uri="{FF2B5EF4-FFF2-40B4-BE49-F238E27FC236}">
                <a16:creationId xmlns:a16="http://schemas.microsoft.com/office/drawing/2014/main" id="{82FFA98F-D028-EA41-91FA-7E64E04D8BF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95017" y="5001184"/>
            <a:ext cx="631840" cy="987387"/>
            <a:chOff x="1137" y="606"/>
            <a:chExt cx="869" cy="1358"/>
          </a:xfrm>
          <a:solidFill>
            <a:schemeClr val="tx1"/>
          </a:solidFill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906ACCB-E155-1D45-B56E-AF08D2315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" y="1022"/>
              <a:ext cx="385" cy="620"/>
            </a:xfrm>
            <a:custGeom>
              <a:avLst/>
              <a:gdLst>
                <a:gd name="T0" fmla="*/ 104 w 143"/>
                <a:gd name="T1" fmla="*/ 1 h 231"/>
                <a:gd name="T2" fmla="*/ 103 w 143"/>
                <a:gd name="T3" fmla="*/ 0 h 231"/>
                <a:gd name="T4" fmla="*/ 0 w 143"/>
                <a:gd name="T5" fmla="*/ 133 h 231"/>
                <a:gd name="T6" fmla="*/ 67 w 143"/>
                <a:gd name="T7" fmla="*/ 133 h 231"/>
                <a:gd name="T8" fmla="*/ 39 w 143"/>
                <a:gd name="T9" fmla="*/ 230 h 231"/>
                <a:gd name="T10" fmla="*/ 40 w 143"/>
                <a:gd name="T11" fmla="*/ 231 h 231"/>
                <a:gd name="T12" fmla="*/ 143 w 143"/>
                <a:gd name="T13" fmla="*/ 98 h 231"/>
                <a:gd name="T14" fmla="*/ 77 w 143"/>
                <a:gd name="T15" fmla="*/ 98 h 231"/>
                <a:gd name="T16" fmla="*/ 104 w 143"/>
                <a:gd name="T17" fmla="*/ 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31">
                  <a:moveTo>
                    <a:pt x="104" y="1"/>
                  </a:moveTo>
                  <a:cubicBezTo>
                    <a:pt x="104" y="0"/>
                    <a:pt x="104" y="0"/>
                    <a:pt x="103" y="0"/>
                  </a:cubicBezTo>
                  <a:cubicBezTo>
                    <a:pt x="69" y="44"/>
                    <a:pt x="35" y="88"/>
                    <a:pt x="0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57" y="166"/>
                    <a:pt x="48" y="198"/>
                    <a:pt x="39" y="230"/>
                  </a:cubicBezTo>
                  <a:cubicBezTo>
                    <a:pt x="39" y="230"/>
                    <a:pt x="40" y="231"/>
                    <a:pt x="40" y="231"/>
                  </a:cubicBezTo>
                  <a:cubicBezTo>
                    <a:pt x="74" y="187"/>
                    <a:pt x="108" y="143"/>
                    <a:pt x="143" y="98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86" y="65"/>
                    <a:pt x="95" y="33"/>
                    <a:pt x="10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14F157F-BA09-8E4C-B0D7-67A262A532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" y="606"/>
              <a:ext cx="869" cy="1358"/>
            </a:xfrm>
            <a:custGeom>
              <a:avLst/>
              <a:gdLst>
                <a:gd name="T0" fmla="*/ 323 w 323"/>
                <a:gd name="T1" fmla="*/ 469 h 506"/>
                <a:gd name="T2" fmla="*/ 323 w 323"/>
                <a:gd name="T3" fmla="*/ 83 h 506"/>
                <a:gd name="T4" fmla="*/ 321 w 323"/>
                <a:gd name="T5" fmla="*/ 71 h 506"/>
                <a:gd name="T6" fmla="*/ 287 w 323"/>
                <a:gd name="T7" fmla="*/ 46 h 506"/>
                <a:gd name="T8" fmla="*/ 246 w 323"/>
                <a:gd name="T9" fmla="*/ 46 h 506"/>
                <a:gd name="T10" fmla="*/ 242 w 323"/>
                <a:gd name="T11" fmla="*/ 42 h 506"/>
                <a:gd name="T12" fmla="*/ 242 w 323"/>
                <a:gd name="T13" fmla="*/ 20 h 506"/>
                <a:gd name="T14" fmla="*/ 231 w 323"/>
                <a:gd name="T15" fmla="*/ 3 h 506"/>
                <a:gd name="T16" fmla="*/ 224 w 323"/>
                <a:gd name="T17" fmla="*/ 0 h 506"/>
                <a:gd name="T18" fmla="*/ 99 w 323"/>
                <a:gd name="T19" fmla="*/ 0 h 506"/>
                <a:gd name="T20" fmla="*/ 97 w 323"/>
                <a:gd name="T21" fmla="*/ 1 h 506"/>
                <a:gd name="T22" fmla="*/ 81 w 323"/>
                <a:gd name="T23" fmla="*/ 21 h 506"/>
                <a:gd name="T24" fmla="*/ 81 w 323"/>
                <a:gd name="T25" fmla="*/ 42 h 506"/>
                <a:gd name="T26" fmla="*/ 77 w 323"/>
                <a:gd name="T27" fmla="*/ 46 h 506"/>
                <a:gd name="T28" fmla="*/ 37 w 323"/>
                <a:gd name="T29" fmla="*/ 46 h 506"/>
                <a:gd name="T30" fmla="*/ 19 w 323"/>
                <a:gd name="T31" fmla="*/ 50 h 506"/>
                <a:gd name="T32" fmla="*/ 0 w 323"/>
                <a:gd name="T33" fmla="*/ 83 h 506"/>
                <a:gd name="T34" fmla="*/ 0 w 323"/>
                <a:gd name="T35" fmla="*/ 467 h 506"/>
                <a:gd name="T36" fmla="*/ 0 w 323"/>
                <a:gd name="T37" fmla="*/ 469 h 506"/>
                <a:gd name="T38" fmla="*/ 19 w 323"/>
                <a:gd name="T39" fmla="*/ 502 h 506"/>
                <a:gd name="T40" fmla="*/ 37 w 323"/>
                <a:gd name="T41" fmla="*/ 506 h 506"/>
                <a:gd name="T42" fmla="*/ 287 w 323"/>
                <a:gd name="T43" fmla="*/ 506 h 506"/>
                <a:gd name="T44" fmla="*/ 321 w 323"/>
                <a:gd name="T45" fmla="*/ 481 h 506"/>
                <a:gd name="T46" fmla="*/ 323 w 323"/>
                <a:gd name="T47" fmla="*/ 469 h 506"/>
                <a:gd name="T48" fmla="*/ 287 w 323"/>
                <a:gd name="T49" fmla="*/ 471 h 506"/>
                <a:gd name="T50" fmla="*/ 285 w 323"/>
                <a:gd name="T51" fmla="*/ 471 h 506"/>
                <a:gd name="T52" fmla="*/ 209 w 323"/>
                <a:gd name="T53" fmla="*/ 471 h 506"/>
                <a:gd name="T54" fmla="*/ 39 w 323"/>
                <a:gd name="T55" fmla="*/ 471 h 506"/>
                <a:gd name="T56" fmla="*/ 36 w 323"/>
                <a:gd name="T57" fmla="*/ 471 h 506"/>
                <a:gd name="T58" fmla="*/ 36 w 323"/>
                <a:gd name="T59" fmla="*/ 427 h 506"/>
                <a:gd name="T60" fmla="*/ 36 w 323"/>
                <a:gd name="T61" fmla="*/ 84 h 506"/>
                <a:gd name="T62" fmla="*/ 36 w 323"/>
                <a:gd name="T63" fmla="*/ 82 h 506"/>
                <a:gd name="T64" fmla="*/ 38 w 323"/>
                <a:gd name="T65" fmla="*/ 81 h 506"/>
                <a:gd name="T66" fmla="*/ 285 w 323"/>
                <a:gd name="T67" fmla="*/ 81 h 506"/>
                <a:gd name="T68" fmla="*/ 287 w 323"/>
                <a:gd name="T69" fmla="*/ 82 h 506"/>
                <a:gd name="T70" fmla="*/ 287 w 323"/>
                <a:gd name="T71" fmla="*/ 83 h 506"/>
                <a:gd name="T72" fmla="*/ 287 w 323"/>
                <a:gd name="T73" fmla="*/ 469 h 506"/>
                <a:gd name="T74" fmla="*/ 287 w 323"/>
                <a:gd name="T75" fmla="*/ 47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3" h="506">
                  <a:moveTo>
                    <a:pt x="323" y="469"/>
                  </a:moveTo>
                  <a:cubicBezTo>
                    <a:pt x="323" y="341"/>
                    <a:pt x="323" y="212"/>
                    <a:pt x="323" y="83"/>
                  </a:cubicBezTo>
                  <a:cubicBezTo>
                    <a:pt x="323" y="79"/>
                    <a:pt x="322" y="75"/>
                    <a:pt x="321" y="71"/>
                  </a:cubicBezTo>
                  <a:cubicBezTo>
                    <a:pt x="317" y="55"/>
                    <a:pt x="304" y="46"/>
                    <a:pt x="287" y="46"/>
                  </a:cubicBezTo>
                  <a:cubicBezTo>
                    <a:pt x="273" y="46"/>
                    <a:pt x="260" y="46"/>
                    <a:pt x="246" y="46"/>
                  </a:cubicBezTo>
                  <a:cubicBezTo>
                    <a:pt x="243" y="46"/>
                    <a:pt x="242" y="45"/>
                    <a:pt x="242" y="42"/>
                  </a:cubicBezTo>
                  <a:cubicBezTo>
                    <a:pt x="242" y="34"/>
                    <a:pt x="242" y="27"/>
                    <a:pt x="242" y="20"/>
                  </a:cubicBezTo>
                  <a:cubicBezTo>
                    <a:pt x="241" y="13"/>
                    <a:pt x="237" y="7"/>
                    <a:pt x="231" y="3"/>
                  </a:cubicBezTo>
                  <a:cubicBezTo>
                    <a:pt x="229" y="2"/>
                    <a:pt x="226" y="1"/>
                    <a:pt x="224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8" y="0"/>
                    <a:pt x="98" y="1"/>
                    <a:pt x="97" y="1"/>
                  </a:cubicBezTo>
                  <a:cubicBezTo>
                    <a:pt x="87" y="5"/>
                    <a:pt x="82" y="11"/>
                    <a:pt x="81" y="21"/>
                  </a:cubicBezTo>
                  <a:cubicBezTo>
                    <a:pt x="81" y="28"/>
                    <a:pt x="81" y="35"/>
                    <a:pt x="81" y="42"/>
                  </a:cubicBezTo>
                  <a:cubicBezTo>
                    <a:pt x="81" y="45"/>
                    <a:pt x="80" y="46"/>
                    <a:pt x="77" y="46"/>
                  </a:cubicBezTo>
                  <a:cubicBezTo>
                    <a:pt x="64" y="46"/>
                    <a:pt x="50" y="45"/>
                    <a:pt x="37" y="46"/>
                  </a:cubicBezTo>
                  <a:cubicBezTo>
                    <a:pt x="31" y="46"/>
                    <a:pt x="25" y="47"/>
                    <a:pt x="19" y="50"/>
                  </a:cubicBezTo>
                  <a:cubicBezTo>
                    <a:pt x="6" y="57"/>
                    <a:pt x="0" y="68"/>
                    <a:pt x="0" y="83"/>
                  </a:cubicBezTo>
                  <a:cubicBezTo>
                    <a:pt x="0" y="211"/>
                    <a:pt x="0" y="339"/>
                    <a:pt x="0" y="467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0" y="484"/>
                    <a:pt x="6" y="495"/>
                    <a:pt x="19" y="502"/>
                  </a:cubicBezTo>
                  <a:cubicBezTo>
                    <a:pt x="25" y="505"/>
                    <a:pt x="31" y="506"/>
                    <a:pt x="37" y="506"/>
                  </a:cubicBezTo>
                  <a:cubicBezTo>
                    <a:pt x="287" y="506"/>
                    <a:pt x="287" y="506"/>
                    <a:pt x="287" y="506"/>
                  </a:cubicBezTo>
                  <a:cubicBezTo>
                    <a:pt x="304" y="506"/>
                    <a:pt x="317" y="497"/>
                    <a:pt x="321" y="481"/>
                  </a:cubicBezTo>
                  <a:cubicBezTo>
                    <a:pt x="323" y="477"/>
                    <a:pt x="323" y="473"/>
                    <a:pt x="323" y="469"/>
                  </a:cubicBezTo>
                  <a:close/>
                  <a:moveTo>
                    <a:pt x="287" y="471"/>
                  </a:moveTo>
                  <a:cubicBezTo>
                    <a:pt x="287" y="471"/>
                    <a:pt x="286" y="471"/>
                    <a:pt x="285" y="471"/>
                  </a:cubicBezTo>
                  <a:cubicBezTo>
                    <a:pt x="209" y="471"/>
                    <a:pt x="209" y="471"/>
                    <a:pt x="209" y="471"/>
                  </a:cubicBezTo>
                  <a:cubicBezTo>
                    <a:pt x="152" y="471"/>
                    <a:pt x="95" y="471"/>
                    <a:pt x="39" y="471"/>
                  </a:cubicBezTo>
                  <a:cubicBezTo>
                    <a:pt x="38" y="471"/>
                    <a:pt x="37" y="471"/>
                    <a:pt x="36" y="471"/>
                  </a:cubicBezTo>
                  <a:cubicBezTo>
                    <a:pt x="36" y="470"/>
                    <a:pt x="36" y="427"/>
                    <a:pt x="36" y="427"/>
                  </a:cubicBezTo>
                  <a:cubicBezTo>
                    <a:pt x="36" y="84"/>
                    <a:pt x="36" y="84"/>
                    <a:pt x="36" y="84"/>
                  </a:cubicBezTo>
                  <a:cubicBezTo>
                    <a:pt x="36" y="83"/>
                    <a:pt x="36" y="82"/>
                    <a:pt x="36" y="82"/>
                  </a:cubicBezTo>
                  <a:cubicBezTo>
                    <a:pt x="37" y="81"/>
                    <a:pt x="37" y="81"/>
                    <a:pt x="38" y="81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6" y="81"/>
                    <a:pt x="287" y="81"/>
                    <a:pt x="287" y="82"/>
                  </a:cubicBezTo>
                  <a:cubicBezTo>
                    <a:pt x="287" y="82"/>
                    <a:pt x="287" y="82"/>
                    <a:pt x="287" y="83"/>
                  </a:cubicBezTo>
                  <a:cubicBezTo>
                    <a:pt x="287" y="212"/>
                    <a:pt x="287" y="340"/>
                    <a:pt x="287" y="469"/>
                  </a:cubicBezTo>
                  <a:cubicBezTo>
                    <a:pt x="287" y="470"/>
                    <a:pt x="287" y="470"/>
                    <a:pt x="287" y="4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24EDD30-3AC2-4749-A689-83F59358090E}"/>
              </a:ext>
            </a:extLst>
          </p:cNvPr>
          <p:cNvSpPr txBox="1"/>
          <p:nvPr/>
        </p:nvSpPr>
        <p:spPr>
          <a:xfrm>
            <a:off x="3203430" y="5444170"/>
            <a:ext cx="25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7A9467-A142-3F4B-BA80-742C159E54E0}"/>
              </a:ext>
            </a:extLst>
          </p:cNvPr>
          <p:cNvSpPr txBox="1"/>
          <p:nvPr/>
        </p:nvSpPr>
        <p:spPr>
          <a:xfrm>
            <a:off x="7799003" y="2312392"/>
            <a:ext cx="25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Bulb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AEB3E8-901F-334B-BA77-E20FE6C5643F}"/>
              </a:ext>
            </a:extLst>
          </p:cNvPr>
          <p:cNvSpPr txBox="1"/>
          <p:nvPr/>
        </p:nvSpPr>
        <p:spPr>
          <a:xfrm>
            <a:off x="7799003" y="3878281"/>
            <a:ext cx="25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C0FD41-42AA-AD4B-A412-DE592CB12572}"/>
              </a:ext>
            </a:extLst>
          </p:cNvPr>
          <p:cNvSpPr txBox="1"/>
          <p:nvPr/>
        </p:nvSpPr>
        <p:spPr>
          <a:xfrm>
            <a:off x="7799003" y="5444170"/>
            <a:ext cx="25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Crocodile clips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3ECC61-CFA4-F244-A43B-F41BF828C3BB}"/>
              </a:ext>
            </a:extLst>
          </p:cNvPr>
          <p:cNvSpPr txBox="1"/>
          <p:nvPr/>
        </p:nvSpPr>
        <p:spPr>
          <a:xfrm>
            <a:off x="3203430" y="2312392"/>
            <a:ext cx="25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B6F636-2C88-074A-A9A3-F4549B2F8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998" y="3842980"/>
            <a:ext cx="1334481" cy="7784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41325D-6240-434A-8ACA-AC8523D90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992" y="5197217"/>
            <a:ext cx="1371246" cy="1061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E0F789-0F02-C047-BB8A-FDFB96655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461" y="2086098"/>
            <a:ext cx="1303898" cy="932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394C25-468E-334B-8725-9366026CCB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458449" y="2094043"/>
            <a:ext cx="641343" cy="100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5226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 an electrical circuit</a:t>
            </a:r>
          </a:p>
        </p:txBody>
      </p:sp>
      <p:sp>
        <p:nvSpPr>
          <p:cNvPr id="53" name="Teardrop 52">
            <a:extLst>
              <a:ext uri="{FF2B5EF4-FFF2-40B4-BE49-F238E27FC236}">
                <a16:creationId xmlns:a16="http://schemas.microsoft.com/office/drawing/2014/main" id="{FB47424D-163B-7340-82C2-733C44E6215D}"/>
              </a:ext>
            </a:extLst>
          </p:cNvPr>
          <p:cNvSpPr/>
          <p:nvPr/>
        </p:nvSpPr>
        <p:spPr>
          <a:xfrm rot="10800000">
            <a:off x="0" y="869429"/>
            <a:ext cx="5988570" cy="5988570"/>
          </a:xfrm>
          <a:prstGeom prst="teardrop">
            <a:avLst/>
          </a:pr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Teardrop 104">
            <a:extLst>
              <a:ext uri="{FF2B5EF4-FFF2-40B4-BE49-F238E27FC236}">
                <a16:creationId xmlns:a16="http://schemas.microsoft.com/office/drawing/2014/main" id="{2F840E1C-9471-E541-8F15-17562BD3079A}"/>
              </a:ext>
            </a:extLst>
          </p:cNvPr>
          <p:cNvSpPr/>
          <p:nvPr/>
        </p:nvSpPr>
        <p:spPr>
          <a:xfrm rot="10800000">
            <a:off x="2504280" y="1975833"/>
            <a:ext cx="4882167" cy="4882167"/>
          </a:xfrm>
          <a:prstGeom prst="teardrop">
            <a:avLst/>
          </a:prstGeom>
          <a:solidFill>
            <a:schemeClr val="accent1">
              <a:alpha val="2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8E516-0720-C048-9967-A55352CF8666}"/>
              </a:ext>
            </a:extLst>
          </p:cNvPr>
          <p:cNvSpPr txBox="1"/>
          <p:nvPr/>
        </p:nvSpPr>
        <p:spPr>
          <a:xfrm>
            <a:off x="292309" y="1206407"/>
            <a:ext cx="7819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What do you need to do for the bulb to light up?</a:t>
            </a: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B404B2-66E8-6940-A3B2-2091B2340FE4}"/>
              </a:ext>
            </a:extLst>
          </p:cNvPr>
          <p:cNvSpPr txBox="1"/>
          <p:nvPr/>
        </p:nvSpPr>
        <p:spPr>
          <a:xfrm>
            <a:off x="292308" y="2221564"/>
            <a:ext cx="7819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For the bulb to light up, the circuit must be…</a:t>
            </a:r>
          </a:p>
          <a:p>
            <a:endParaRPr lang="en-GB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The electricity should be able to…</a:t>
            </a:r>
          </a:p>
          <a:p>
            <a:endParaRPr lang="en-GB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If the circuit is broken it…</a:t>
            </a: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FF576-068B-0A4F-855C-5AFB6F67A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540" y="2596392"/>
            <a:ext cx="1782969" cy="20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1851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Will it, won’t it?</a:t>
            </a:r>
          </a:p>
        </p:txBody>
      </p:sp>
      <p:sp>
        <p:nvSpPr>
          <p:cNvPr id="53" name="Teardrop 52">
            <a:extLst>
              <a:ext uri="{FF2B5EF4-FFF2-40B4-BE49-F238E27FC236}">
                <a16:creationId xmlns:a16="http://schemas.microsoft.com/office/drawing/2014/main" id="{FB47424D-163B-7340-82C2-733C44E6215D}"/>
              </a:ext>
            </a:extLst>
          </p:cNvPr>
          <p:cNvSpPr/>
          <p:nvPr/>
        </p:nvSpPr>
        <p:spPr>
          <a:xfrm rot="10800000">
            <a:off x="0" y="869429"/>
            <a:ext cx="5988570" cy="5988570"/>
          </a:xfrm>
          <a:prstGeom prst="teardrop">
            <a:avLst/>
          </a:pr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Teardrop 104">
            <a:extLst>
              <a:ext uri="{FF2B5EF4-FFF2-40B4-BE49-F238E27FC236}">
                <a16:creationId xmlns:a16="http://schemas.microsoft.com/office/drawing/2014/main" id="{2F840E1C-9471-E541-8F15-17562BD3079A}"/>
              </a:ext>
            </a:extLst>
          </p:cNvPr>
          <p:cNvSpPr/>
          <p:nvPr/>
        </p:nvSpPr>
        <p:spPr>
          <a:xfrm rot="10800000">
            <a:off x="2504280" y="1975833"/>
            <a:ext cx="4882167" cy="4882167"/>
          </a:xfrm>
          <a:prstGeom prst="teardrop">
            <a:avLst/>
          </a:prstGeom>
          <a:solidFill>
            <a:schemeClr val="accent1">
              <a:alpha val="2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2006557-5B06-C741-89B6-ED0522D1239A}"/>
              </a:ext>
            </a:extLst>
          </p:cNvPr>
          <p:cNvSpPr/>
          <p:nvPr/>
        </p:nvSpPr>
        <p:spPr>
          <a:xfrm>
            <a:off x="1699591" y="2047343"/>
            <a:ext cx="8676861" cy="4562179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8E516-0720-C048-9967-A55352CF8666}"/>
              </a:ext>
            </a:extLst>
          </p:cNvPr>
          <p:cNvSpPr txBox="1"/>
          <p:nvPr/>
        </p:nvSpPr>
        <p:spPr>
          <a:xfrm>
            <a:off x="292309" y="1206407"/>
            <a:ext cx="781958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Will the bulb light up?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B85CC06-2CAB-A645-8C37-3007D8312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96" y="2250974"/>
            <a:ext cx="1558710" cy="1832538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60A42-62E9-484E-B00C-C1CC499F6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868" y="2250974"/>
            <a:ext cx="1621403" cy="180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3C9C59-6F43-904E-816C-153C6D741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967" y="2343657"/>
            <a:ext cx="1499516" cy="1520057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44A17C-0BAD-174B-949E-30BB95866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19" y="4539007"/>
            <a:ext cx="1253287" cy="183253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61EC661-1413-7F4F-ACD9-673E6EC541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65" y="4539007"/>
            <a:ext cx="1126906" cy="1832538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83564E7-4CA0-644F-97A3-D7D73F3875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931" y="4479093"/>
            <a:ext cx="1598796" cy="189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4483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Will it, won’t it?</a:t>
            </a:r>
          </a:p>
        </p:txBody>
      </p:sp>
      <p:sp>
        <p:nvSpPr>
          <p:cNvPr id="53" name="Teardrop 52">
            <a:extLst>
              <a:ext uri="{FF2B5EF4-FFF2-40B4-BE49-F238E27FC236}">
                <a16:creationId xmlns:a16="http://schemas.microsoft.com/office/drawing/2014/main" id="{FB47424D-163B-7340-82C2-733C44E6215D}"/>
              </a:ext>
            </a:extLst>
          </p:cNvPr>
          <p:cNvSpPr/>
          <p:nvPr/>
        </p:nvSpPr>
        <p:spPr>
          <a:xfrm rot="10800000">
            <a:off x="0" y="869429"/>
            <a:ext cx="5988570" cy="5988570"/>
          </a:xfrm>
          <a:prstGeom prst="teardrop">
            <a:avLst/>
          </a:pr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Teardrop 104">
            <a:extLst>
              <a:ext uri="{FF2B5EF4-FFF2-40B4-BE49-F238E27FC236}">
                <a16:creationId xmlns:a16="http://schemas.microsoft.com/office/drawing/2014/main" id="{2F840E1C-9471-E541-8F15-17562BD3079A}"/>
              </a:ext>
            </a:extLst>
          </p:cNvPr>
          <p:cNvSpPr/>
          <p:nvPr/>
        </p:nvSpPr>
        <p:spPr>
          <a:xfrm rot="10800000">
            <a:off x="2504280" y="1975833"/>
            <a:ext cx="4882167" cy="4882167"/>
          </a:xfrm>
          <a:prstGeom prst="teardrop">
            <a:avLst/>
          </a:prstGeom>
          <a:solidFill>
            <a:schemeClr val="accent1">
              <a:alpha val="2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2006557-5B06-C741-89B6-ED0522D1239A}"/>
              </a:ext>
            </a:extLst>
          </p:cNvPr>
          <p:cNvSpPr/>
          <p:nvPr/>
        </p:nvSpPr>
        <p:spPr>
          <a:xfrm>
            <a:off x="1699591" y="2047343"/>
            <a:ext cx="8676861" cy="4562179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8E516-0720-C048-9967-A55352CF8666}"/>
              </a:ext>
            </a:extLst>
          </p:cNvPr>
          <p:cNvSpPr txBox="1"/>
          <p:nvPr/>
        </p:nvSpPr>
        <p:spPr>
          <a:xfrm>
            <a:off x="292309" y="1206407"/>
            <a:ext cx="781958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Will the bulb light up?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B85CC06-2CAB-A645-8C37-3007D8312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96" y="2250974"/>
            <a:ext cx="1558710" cy="1832538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60A42-62E9-484E-B00C-C1CC499F6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868" y="2250974"/>
            <a:ext cx="1621403" cy="180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3C9C59-6F43-904E-816C-153C6D741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967" y="2343657"/>
            <a:ext cx="1499516" cy="1520057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44A17C-0BAD-174B-949E-30BB95866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19" y="4539007"/>
            <a:ext cx="1253287" cy="183253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61EC661-1413-7F4F-ACD9-673E6EC541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65" y="4539007"/>
            <a:ext cx="1126906" cy="1832538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83564E7-4CA0-644F-97A3-D7D73F3875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931" y="4479093"/>
            <a:ext cx="1598796" cy="1892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4EB34C-B6CD-E540-A1BB-86694D9AA0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0259" y="2771891"/>
            <a:ext cx="518870" cy="518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27F1DF-7521-7A46-95BE-B1B2560F73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0118" y="2771891"/>
            <a:ext cx="518869" cy="518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87611B-9DEB-C64C-B455-B5EA476B71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7721" y="2771891"/>
            <a:ext cx="518869" cy="5188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9939ED-119D-3A4D-95A7-D001534B4C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8618" y="5061204"/>
            <a:ext cx="518870" cy="518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CEE055-4F02-A645-B95B-7DB5C1E93A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0118" y="5061204"/>
            <a:ext cx="518870" cy="5188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47F9E2-4E0C-FE4C-B0F1-66B70B6543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7022" y="5054469"/>
            <a:ext cx="518870" cy="51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40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Electrical symbols</a:t>
            </a:r>
          </a:p>
        </p:txBody>
      </p:sp>
      <p:sp>
        <p:nvSpPr>
          <p:cNvPr id="53" name="Teardrop 52">
            <a:extLst>
              <a:ext uri="{FF2B5EF4-FFF2-40B4-BE49-F238E27FC236}">
                <a16:creationId xmlns:a16="http://schemas.microsoft.com/office/drawing/2014/main" id="{FB47424D-163B-7340-82C2-733C44E6215D}"/>
              </a:ext>
            </a:extLst>
          </p:cNvPr>
          <p:cNvSpPr/>
          <p:nvPr/>
        </p:nvSpPr>
        <p:spPr>
          <a:xfrm rot="10800000">
            <a:off x="0" y="869429"/>
            <a:ext cx="5988570" cy="5988570"/>
          </a:xfrm>
          <a:prstGeom prst="teardrop">
            <a:avLst/>
          </a:pr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Teardrop 104">
            <a:extLst>
              <a:ext uri="{FF2B5EF4-FFF2-40B4-BE49-F238E27FC236}">
                <a16:creationId xmlns:a16="http://schemas.microsoft.com/office/drawing/2014/main" id="{2F840E1C-9471-E541-8F15-17562BD3079A}"/>
              </a:ext>
            </a:extLst>
          </p:cNvPr>
          <p:cNvSpPr/>
          <p:nvPr/>
        </p:nvSpPr>
        <p:spPr>
          <a:xfrm rot="10800000">
            <a:off x="2504280" y="1975833"/>
            <a:ext cx="4882167" cy="4882167"/>
          </a:xfrm>
          <a:prstGeom prst="teardrop">
            <a:avLst/>
          </a:prstGeom>
          <a:solidFill>
            <a:schemeClr val="accent1">
              <a:alpha val="2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9C9F76-CABB-3945-9083-9E45D32D6729}"/>
              </a:ext>
            </a:extLst>
          </p:cNvPr>
          <p:cNvSpPr txBox="1"/>
          <p:nvPr/>
        </p:nvSpPr>
        <p:spPr>
          <a:xfrm>
            <a:off x="1089308" y="1641408"/>
            <a:ext cx="3201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 cell battery = 1.5V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1A25DA-C3C2-AC46-9B3C-2531E5515E25}"/>
              </a:ext>
            </a:extLst>
          </p:cNvPr>
          <p:cNvSpPr txBox="1"/>
          <p:nvPr/>
        </p:nvSpPr>
        <p:spPr>
          <a:xfrm>
            <a:off x="6414697" y="1272076"/>
            <a:ext cx="364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Two 1.5V cells connected together = 3V battery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9E660C-A159-6C45-86A8-0B9E6451ADEF}"/>
              </a:ext>
            </a:extLst>
          </p:cNvPr>
          <p:cNvSpPr txBox="1"/>
          <p:nvPr/>
        </p:nvSpPr>
        <p:spPr>
          <a:xfrm>
            <a:off x="1423624" y="3343941"/>
            <a:ext cx="25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Bulb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233E15-0C42-6B4A-A2CF-85496A7C3920}"/>
              </a:ext>
            </a:extLst>
          </p:cNvPr>
          <p:cNvSpPr txBox="1"/>
          <p:nvPr/>
        </p:nvSpPr>
        <p:spPr>
          <a:xfrm>
            <a:off x="6969981" y="3343941"/>
            <a:ext cx="25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Motor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564BED-3D77-DA40-A3CD-1EE96DEC21B0}"/>
              </a:ext>
            </a:extLst>
          </p:cNvPr>
          <p:cNvSpPr txBox="1"/>
          <p:nvPr/>
        </p:nvSpPr>
        <p:spPr>
          <a:xfrm>
            <a:off x="1423624" y="5044966"/>
            <a:ext cx="25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Bell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BC148B-5B17-9E44-B090-9D3A679E49DC}"/>
              </a:ext>
            </a:extLst>
          </p:cNvPr>
          <p:cNvSpPr txBox="1"/>
          <p:nvPr/>
        </p:nvSpPr>
        <p:spPr>
          <a:xfrm>
            <a:off x="6969981" y="5044966"/>
            <a:ext cx="25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Connecting wire</a:t>
            </a:r>
            <a:endParaRPr lang="en-US" sz="2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1FB1C18-8433-884D-8C1A-11F1D111B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691" y="2256693"/>
            <a:ext cx="889000" cy="482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9DB7E8-0892-BE41-A6FE-33194D95D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948" y="2256693"/>
            <a:ext cx="1219200" cy="482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14950B-8F25-6746-957D-10429E231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441" y="4006755"/>
            <a:ext cx="571500" cy="571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A713FD0-0B01-F140-87F3-C0DC1CB7CE62}"/>
              </a:ext>
            </a:extLst>
          </p:cNvPr>
          <p:cNvSpPr/>
          <p:nvPr/>
        </p:nvSpPr>
        <p:spPr>
          <a:xfrm>
            <a:off x="7991106" y="4020007"/>
            <a:ext cx="635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BF970CB-6C34-7A40-8325-E2AC78B03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8098" y="3981355"/>
            <a:ext cx="596900" cy="596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87D0B72-178E-2B4B-A8FF-8BE54AA16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5391" y="5822650"/>
            <a:ext cx="609600" cy="3937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EE1922-6E70-3042-ADA7-69B49B8FFF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3948" y="5913915"/>
            <a:ext cx="9652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4782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Blue">
  <a:themeElements>
    <a:clrScheme name="ENWL">
      <a:dk1>
        <a:srgbClr val="00245D"/>
      </a:dk1>
      <a:lt1>
        <a:srgbClr val="7AC143"/>
      </a:lt1>
      <a:dk2>
        <a:srgbClr val="A1A1A4"/>
      </a:dk2>
      <a:lt2>
        <a:srgbClr val="5F6062"/>
      </a:lt2>
      <a:accent1>
        <a:srgbClr val="F58426"/>
      </a:accent1>
      <a:accent2>
        <a:srgbClr val="9C7DB9"/>
      </a:accent2>
      <a:accent3>
        <a:srgbClr val="DB0962"/>
      </a:accent3>
      <a:accent4>
        <a:srgbClr val="22BCB9"/>
      </a:accent4>
      <a:accent5>
        <a:srgbClr val="6CADDF"/>
      </a:accent5>
      <a:accent6>
        <a:srgbClr val="7AC143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en">
  <a:themeElements>
    <a:clrScheme name="ENWL">
      <a:dk1>
        <a:srgbClr val="00245D"/>
      </a:dk1>
      <a:lt1>
        <a:srgbClr val="7AC143"/>
      </a:lt1>
      <a:dk2>
        <a:srgbClr val="A1A1A4"/>
      </a:dk2>
      <a:lt2>
        <a:srgbClr val="5F6062"/>
      </a:lt2>
      <a:accent1>
        <a:srgbClr val="F58426"/>
      </a:accent1>
      <a:accent2>
        <a:srgbClr val="9C7DB9"/>
      </a:accent2>
      <a:accent3>
        <a:srgbClr val="DB0962"/>
      </a:accent3>
      <a:accent4>
        <a:srgbClr val="22BCB9"/>
      </a:accent4>
      <a:accent5>
        <a:srgbClr val="6CADDF"/>
      </a:accent5>
      <a:accent6>
        <a:srgbClr val="7AC143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y">
  <a:themeElements>
    <a:clrScheme name="ENWL">
      <a:dk1>
        <a:srgbClr val="00245D"/>
      </a:dk1>
      <a:lt1>
        <a:srgbClr val="7AC143"/>
      </a:lt1>
      <a:dk2>
        <a:srgbClr val="A1A1A4"/>
      </a:dk2>
      <a:lt2>
        <a:srgbClr val="5F6062"/>
      </a:lt2>
      <a:accent1>
        <a:srgbClr val="F58426"/>
      </a:accent1>
      <a:accent2>
        <a:srgbClr val="9C7DB9"/>
      </a:accent2>
      <a:accent3>
        <a:srgbClr val="DB0962"/>
      </a:accent3>
      <a:accent4>
        <a:srgbClr val="22BCB9"/>
      </a:accent4>
      <a:accent5>
        <a:srgbClr val="6CADDF"/>
      </a:accent5>
      <a:accent6>
        <a:srgbClr val="7AC143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4A238D1112584BAFC76B3564BEE317" ma:contentTypeVersion="13" ma:contentTypeDescription="Create a new document." ma:contentTypeScope="" ma:versionID="428b2285f8a4f2025f721ca6b19670be">
  <xsd:schema xmlns:xsd="http://www.w3.org/2001/XMLSchema" xmlns:xs="http://www.w3.org/2001/XMLSchema" xmlns:p="http://schemas.microsoft.com/office/2006/metadata/properties" xmlns:ns3="141d012b-9e77-40f9-a00f-7322b306d3fa" xmlns:ns4="9bfc292e-df10-4f59-89cd-5bc84460503e" targetNamespace="http://schemas.microsoft.com/office/2006/metadata/properties" ma:root="true" ma:fieldsID="aebb33b3f3003e0e094fc9fec9ae1eac" ns3:_="" ns4:_="">
    <xsd:import namespace="141d012b-9e77-40f9-a00f-7322b306d3fa"/>
    <xsd:import namespace="9bfc292e-df10-4f59-89cd-5bc8446050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d012b-9e77-40f9-a00f-7322b306d3f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fc292e-df10-4f59-89cd-5bc8446050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BD7328-87CC-4A6C-BCD3-9389F2FF4D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1d012b-9e77-40f9-a00f-7322b306d3fa"/>
    <ds:schemaRef ds:uri="9bfc292e-df10-4f59-89cd-5bc844605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A1F9AE-F41F-4562-828A-7EBE4BE230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9F7095-1742-42AD-BBD0-FE6D586CADE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bfc292e-df10-4f59-89cd-5bc84460503e"/>
    <ds:schemaRef ds:uri="http://purl.org/dc/elements/1.1/"/>
    <ds:schemaRef ds:uri="http://schemas.microsoft.com/office/2006/metadata/properties"/>
    <ds:schemaRef ds:uri="141d012b-9e77-40f9-a00f-7322b306d3f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3973</TotalTime>
  <Words>479</Words>
  <Application>Microsoft Macintosh PowerPoint</Application>
  <PresentationFormat>Widescreen</PresentationFormat>
  <Paragraphs>79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Blue</vt:lpstr>
      <vt:lpstr>Green</vt:lpstr>
      <vt:lpstr>Grey</vt:lpstr>
      <vt:lpstr>PowerPoint Presentation</vt:lpstr>
      <vt:lpstr>Learning outcomes</vt:lpstr>
      <vt:lpstr>Recap: What do you know about electricity?</vt:lpstr>
      <vt:lpstr>How does electricity make things work?</vt:lpstr>
      <vt:lpstr>Build an electrical circuit</vt:lpstr>
      <vt:lpstr>Build an electrical circuit</vt:lpstr>
      <vt:lpstr>Will it, won’t it?</vt:lpstr>
      <vt:lpstr>Will it, won’t it?</vt:lpstr>
      <vt:lpstr>Electrical symbols</vt:lpstr>
      <vt:lpstr>What have we learnt today?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Flanagan, Ged</dc:creator>
  <cp:lastModifiedBy>Nicola Cockerell</cp:lastModifiedBy>
  <cp:revision>291</cp:revision>
  <dcterms:created xsi:type="dcterms:W3CDTF">2016-07-07T12:23:09Z</dcterms:created>
  <dcterms:modified xsi:type="dcterms:W3CDTF">2021-03-16T20:51:21Z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0x0101000E4A238D1112584BAFC76B3564BEE317</vt:lpwstr>
  </property>
</Properties>
</file>